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80" r:id="rId1"/>
  </p:sldMasterIdLst>
  <p:notesMasterIdLst>
    <p:notesMasterId r:id="rId62"/>
  </p:notesMasterIdLst>
  <p:handoutMasterIdLst>
    <p:handoutMasterId r:id="rId63"/>
  </p:handoutMasterIdLst>
  <p:sldIdLst>
    <p:sldId id="256" r:id="rId2"/>
    <p:sldId id="257" r:id="rId3"/>
    <p:sldId id="258" r:id="rId4"/>
    <p:sldId id="260" r:id="rId5"/>
    <p:sldId id="297" r:id="rId6"/>
    <p:sldId id="261" r:id="rId7"/>
    <p:sldId id="262" r:id="rId8"/>
    <p:sldId id="298" r:id="rId9"/>
    <p:sldId id="295" r:id="rId10"/>
    <p:sldId id="263" r:id="rId11"/>
    <p:sldId id="317" r:id="rId12"/>
    <p:sldId id="275" r:id="rId13"/>
    <p:sldId id="276" r:id="rId14"/>
    <p:sldId id="300" r:id="rId15"/>
    <p:sldId id="277" r:id="rId16"/>
    <p:sldId id="305" r:id="rId17"/>
    <p:sldId id="278" r:id="rId18"/>
    <p:sldId id="289" r:id="rId19"/>
    <p:sldId id="279" r:id="rId20"/>
    <p:sldId id="318" r:id="rId21"/>
    <p:sldId id="322" r:id="rId22"/>
    <p:sldId id="323" r:id="rId23"/>
    <p:sldId id="282" r:id="rId24"/>
    <p:sldId id="321" r:id="rId25"/>
    <p:sldId id="284" r:id="rId26"/>
    <p:sldId id="291" r:id="rId27"/>
    <p:sldId id="292" r:id="rId28"/>
    <p:sldId id="293" r:id="rId29"/>
    <p:sldId id="352" r:id="rId30"/>
    <p:sldId id="353" r:id="rId31"/>
    <p:sldId id="306" r:id="rId32"/>
    <p:sldId id="307" r:id="rId33"/>
    <p:sldId id="332" r:id="rId34"/>
    <p:sldId id="340" r:id="rId35"/>
    <p:sldId id="334" r:id="rId36"/>
    <p:sldId id="335" r:id="rId37"/>
    <p:sldId id="308" r:id="rId38"/>
    <p:sldId id="309" r:id="rId39"/>
    <p:sldId id="310" r:id="rId40"/>
    <p:sldId id="312" r:id="rId41"/>
    <p:sldId id="330" r:id="rId42"/>
    <p:sldId id="313" r:id="rId43"/>
    <p:sldId id="314" r:id="rId44"/>
    <p:sldId id="336" r:id="rId45"/>
    <p:sldId id="354" r:id="rId46"/>
    <p:sldId id="355" r:id="rId47"/>
    <p:sldId id="356" r:id="rId48"/>
    <p:sldId id="357" r:id="rId49"/>
    <p:sldId id="337" r:id="rId50"/>
    <p:sldId id="338" r:id="rId51"/>
    <p:sldId id="339" r:id="rId52"/>
    <p:sldId id="346" r:id="rId53"/>
    <p:sldId id="348" r:id="rId54"/>
    <p:sldId id="349" r:id="rId55"/>
    <p:sldId id="341" r:id="rId56"/>
    <p:sldId id="342" r:id="rId57"/>
    <p:sldId id="344" r:id="rId58"/>
    <p:sldId id="343" r:id="rId59"/>
    <p:sldId id="294" r:id="rId60"/>
    <p:sldId id="350" r:id="rId61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C1C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A7C6DC-3988-4C84-FA24-67EEE2DDBE88}" v="4" dt="2019-10-14T16:24:00.343"/>
    <p1510:client id="{27166286-AF2B-4A83-A2D5-1DD64EBF8D01}" v="14" dt="2019-03-12T10:06:31.7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 autoAdjust="0"/>
    <p:restoredTop sz="94683" autoAdjust="0"/>
  </p:normalViewPr>
  <p:slideViewPr>
    <p:cSldViewPr>
      <p:cViewPr varScale="1">
        <p:scale>
          <a:sx n="87" d="100"/>
          <a:sy n="87" d="100"/>
        </p:scale>
        <p:origin x="288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3816" y="84"/>
      </p:cViewPr>
      <p:guideLst>
        <p:guide orient="horz" pos="3024"/>
        <p:guide pos="230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handoutMaster" Target="handoutMasters/handout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melia Florea" userId="d4593c1c-3dfa-4c84-b6bd-a181a61986c9" providerId="ADAL" clId="{27166286-AF2B-4A83-A2D5-1DD64EBF8D01}"/>
    <pc:docChg chg="custSel addSld delSld modSld modMainMaster">
      <pc:chgData name="Camelia Florea" userId="d4593c1c-3dfa-4c84-b6bd-a181a61986c9" providerId="ADAL" clId="{27166286-AF2B-4A83-A2D5-1DD64EBF8D01}" dt="2019-03-12T10:06:31.659" v="157"/>
      <pc:docMkLst>
        <pc:docMk/>
      </pc:docMkLst>
      <pc:sldChg chg="modSp">
        <pc:chgData name="Camelia Florea" userId="d4593c1c-3dfa-4c84-b6bd-a181a61986c9" providerId="ADAL" clId="{27166286-AF2B-4A83-A2D5-1DD64EBF8D01}" dt="2019-01-29T09:12:00.378" v="4" actId="20577"/>
        <pc:sldMkLst>
          <pc:docMk/>
          <pc:sldMk cId="0" sldId="256"/>
        </pc:sldMkLst>
        <pc:spChg chg="mod">
          <ac:chgData name="Camelia Florea" userId="d4593c1c-3dfa-4c84-b6bd-a181a61986c9" providerId="ADAL" clId="{27166286-AF2B-4A83-A2D5-1DD64EBF8D01}" dt="2019-01-29T09:12:00.378" v="4" actId="20577"/>
          <ac:spMkLst>
            <pc:docMk/>
            <pc:sldMk cId="0" sldId="256"/>
            <ac:spMk id="12291" creationId="{70613ACD-2F4E-48B0-8EA9-D332E99AD44E}"/>
          </ac:spMkLst>
        </pc:spChg>
      </pc:sldChg>
      <pc:sldChg chg="add">
        <pc:chgData name="Camelia Florea" userId="d4593c1c-3dfa-4c84-b6bd-a181a61986c9" providerId="ADAL" clId="{27166286-AF2B-4A83-A2D5-1DD64EBF8D01}" dt="2019-03-12T10:06:31.659" v="157"/>
        <pc:sldMkLst>
          <pc:docMk/>
          <pc:sldMk cId="0" sldId="294"/>
        </pc:sldMkLst>
      </pc:sldChg>
      <pc:sldChg chg="modSp">
        <pc:chgData name="Camelia Florea" userId="d4593c1c-3dfa-4c84-b6bd-a181a61986c9" providerId="ADAL" clId="{27166286-AF2B-4A83-A2D5-1DD64EBF8D01}" dt="2019-01-29T09:26:01.693" v="65" actId="790"/>
        <pc:sldMkLst>
          <pc:docMk/>
          <pc:sldMk cId="0" sldId="337"/>
        </pc:sldMkLst>
        <pc:spChg chg="mod">
          <ac:chgData name="Camelia Florea" userId="d4593c1c-3dfa-4c84-b6bd-a181a61986c9" providerId="ADAL" clId="{27166286-AF2B-4A83-A2D5-1DD64EBF8D01}" dt="2019-01-29T09:26:01.693" v="65" actId="790"/>
          <ac:spMkLst>
            <pc:docMk/>
            <pc:sldMk cId="0" sldId="337"/>
            <ac:spMk id="71683" creationId="{B46C71F0-FE71-4C5D-AB47-836E1B4B8B45}"/>
          </ac:spMkLst>
        </pc:spChg>
      </pc:sldChg>
      <pc:sldChg chg="modSp">
        <pc:chgData name="Camelia Florea" userId="d4593c1c-3dfa-4c84-b6bd-a181a61986c9" providerId="ADAL" clId="{27166286-AF2B-4A83-A2D5-1DD64EBF8D01}" dt="2019-01-29T09:32:46.959" v="86" actId="20577"/>
        <pc:sldMkLst>
          <pc:docMk/>
          <pc:sldMk cId="0" sldId="338"/>
        </pc:sldMkLst>
        <pc:spChg chg="mod">
          <ac:chgData name="Camelia Florea" userId="d4593c1c-3dfa-4c84-b6bd-a181a61986c9" providerId="ADAL" clId="{27166286-AF2B-4A83-A2D5-1DD64EBF8D01}" dt="2019-01-29T09:32:46.959" v="86" actId="20577"/>
          <ac:spMkLst>
            <pc:docMk/>
            <pc:sldMk cId="0" sldId="338"/>
            <ac:spMk id="72707" creationId="{D0E97BB9-3CF5-4D1E-8310-041086C9CF78}"/>
          </ac:spMkLst>
        </pc:spChg>
      </pc:sldChg>
      <pc:sldChg chg="modSp">
        <pc:chgData name="Camelia Florea" userId="d4593c1c-3dfa-4c84-b6bd-a181a61986c9" providerId="ADAL" clId="{27166286-AF2B-4A83-A2D5-1DD64EBF8D01}" dt="2019-01-29T09:34:13.861" v="87" actId="255"/>
        <pc:sldMkLst>
          <pc:docMk/>
          <pc:sldMk cId="0" sldId="339"/>
        </pc:sldMkLst>
        <pc:spChg chg="mod">
          <ac:chgData name="Camelia Florea" userId="d4593c1c-3dfa-4c84-b6bd-a181a61986c9" providerId="ADAL" clId="{27166286-AF2B-4A83-A2D5-1DD64EBF8D01}" dt="2019-01-29T09:34:13.861" v="87" actId="255"/>
          <ac:spMkLst>
            <pc:docMk/>
            <pc:sldMk cId="0" sldId="339"/>
            <ac:spMk id="75779" creationId="{04919F10-6A3C-4586-8796-06C6D4CB7FC8}"/>
          </ac:spMkLst>
        </pc:spChg>
      </pc:sldChg>
      <pc:sldChg chg="modSp">
        <pc:chgData name="Camelia Florea" userId="d4593c1c-3dfa-4c84-b6bd-a181a61986c9" providerId="ADAL" clId="{27166286-AF2B-4A83-A2D5-1DD64EBF8D01}" dt="2019-01-29T11:31:21.517" v="156" actId="14100"/>
        <pc:sldMkLst>
          <pc:docMk/>
          <pc:sldMk cId="0" sldId="343"/>
        </pc:sldMkLst>
        <pc:picChg chg="mod">
          <ac:chgData name="Camelia Florea" userId="d4593c1c-3dfa-4c84-b6bd-a181a61986c9" providerId="ADAL" clId="{27166286-AF2B-4A83-A2D5-1DD64EBF8D01}" dt="2019-01-29T11:31:21.517" v="156" actId="14100"/>
          <ac:picMkLst>
            <pc:docMk/>
            <pc:sldMk cId="0" sldId="343"/>
            <ac:picMk id="82951" creationId="{E1EFE313-B32B-4C4D-B1A8-DE9E4288F958}"/>
          </ac:picMkLst>
        </pc:picChg>
      </pc:sldChg>
      <pc:sldChg chg="modSp">
        <pc:chgData name="Camelia Florea" userId="d4593c1c-3dfa-4c84-b6bd-a181a61986c9" providerId="ADAL" clId="{27166286-AF2B-4A83-A2D5-1DD64EBF8D01}" dt="2019-01-29T11:27:54.158" v="131" actId="255"/>
        <pc:sldMkLst>
          <pc:docMk/>
          <pc:sldMk cId="0" sldId="346"/>
        </pc:sldMkLst>
        <pc:spChg chg="mod">
          <ac:chgData name="Camelia Florea" userId="d4593c1c-3dfa-4c84-b6bd-a181a61986c9" providerId="ADAL" clId="{27166286-AF2B-4A83-A2D5-1DD64EBF8D01}" dt="2019-01-29T11:27:54.158" v="131" actId="255"/>
          <ac:spMkLst>
            <pc:docMk/>
            <pc:sldMk cId="0" sldId="346"/>
            <ac:spMk id="74755" creationId="{7223CDD8-C67B-4B7E-A944-A18AB681DF56}"/>
          </ac:spMkLst>
        </pc:spChg>
      </pc:sldChg>
      <pc:sldChg chg="modSp">
        <pc:chgData name="Camelia Florea" userId="d4593c1c-3dfa-4c84-b6bd-a181a61986c9" providerId="ADAL" clId="{27166286-AF2B-4A83-A2D5-1DD64EBF8D01}" dt="2019-01-29T11:29:00.467" v="138" actId="14100"/>
        <pc:sldMkLst>
          <pc:docMk/>
          <pc:sldMk cId="0" sldId="348"/>
        </pc:sldMkLst>
        <pc:spChg chg="mod">
          <ac:chgData name="Camelia Florea" userId="d4593c1c-3dfa-4c84-b6bd-a181a61986c9" providerId="ADAL" clId="{27166286-AF2B-4A83-A2D5-1DD64EBF8D01}" dt="2019-01-29T11:28:42.605" v="135" actId="5793"/>
          <ac:spMkLst>
            <pc:docMk/>
            <pc:sldMk cId="0" sldId="348"/>
            <ac:spMk id="76803" creationId="{07E39DE6-04AC-49F6-A9A3-4EE7E4D19F2B}"/>
          </ac:spMkLst>
        </pc:spChg>
        <pc:picChg chg="mod">
          <ac:chgData name="Camelia Florea" userId="d4593c1c-3dfa-4c84-b6bd-a181a61986c9" providerId="ADAL" clId="{27166286-AF2B-4A83-A2D5-1DD64EBF8D01}" dt="2019-01-29T11:29:00.467" v="138" actId="14100"/>
          <ac:picMkLst>
            <pc:docMk/>
            <pc:sldMk cId="0" sldId="348"/>
            <ac:picMk id="76807" creationId="{FC0D366E-8A9E-4ACA-B0C7-48EDA1D1B53A}"/>
          </ac:picMkLst>
        </pc:picChg>
      </pc:sldChg>
      <pc:sldChg chg="modSp">
        <pc:chgData name="Camelia Florea" userId="d4593c1c-3dfa-4c84-b6bd-a181a61986c9" providerId="ADAL" clId="{27166286-AF2B-4A83-A2D5-1DD64EBF8D01}" dt="2019-01-29T11:30:08.288" v="152" actId="1036"/>
        <pc:sldMkLst>
          <pc:docMk/>
          <pc:sldMk cId="0" sldId="349"/>
        </pc:sldMkLst>
        <pc:spChg chg="mod">
          <ac:chgData name="Camelia Florea" userId="d4593c1c-3dfa-4c84-b6bd-a181a61986c9" providerId="ADAL" clId="{27166286-AF2B-4A83-A2D5-1DD64EBF8D01}" dt="2019-01-29T11:29:39.675" v="139" actId="790"/>
          <ac:spMkLst>
            <pc:docMk/>
            <pc:sldMk cId="0" sldId="349"/>
            <ac:spMk id="80899" creationId="{A3BF9335-CF85-49E6-A71B-D85012926EBA}"/>
          </ac:spMkLst>
        </pc:spChg>
        <pc:picChg chg="mod">
          <ac:chgData name="Camelia Florea" userId="d4593c1c-3dfa-4c84-b6bd-a181a61986c9" providerId="ADAL" clId="{27166286-AF2B-4A83-A2D5-1DD64EBF8D01}" dt="2019-01-29T11:29:56.053" v="145" actId="1076"/>
          <ac:picMkLst>
            <pc:docMk/>
            <pc:sldMk cId="0" sldId="349"/>
            <ac:picMk id="77831" creationId="{3ABF4166-73F8-4906-868A-ED4BF8DABEA3}"/>
          </ac:picMkLst>
        </pc:picChg>
        <pc:picChg chg="mod">
          <ac:chgData name="Camelia Florea" userId="d4593c1c-3dfa-4c84-b6bd-a181a61986c9" providerId="ADAL" clId="{27166286-AF2B-4A83-A2D5-1DD64EBF8D01}" dt="2019-01-29T11:30:03.318" v="151" actId="1036"/>
          <ac:picMkLst>
            <pc:docMk/>
            <pc:sldMk cId="0" sldId="349"/>
            <ac:picMk id="77832" creationId="{FEB5049C-6CE9-45DA-9E00-38A762BE6D24}"/>
          </ac:picMkLst>
        </pc:picChg>
        <pc:picChg chg="mod">
          <ac:chgData name="Camelia Florea" userId="d4593c1c-3dfa-4c84-b6bd-a181a61986c9" providerId="ADAL" clId="{27166286-AF2B-4A83-A2D5-1DD64EBF8D01}" dt="2019-01-29T11:30:08.288" v="152" actId="1036"/>
          <ac:picMkLst>
            <pc:docMk/>
            <pc:sldMk cId="0" sldId="349"/>
            <ac:picMk id="77833" creationId="{D371C89E-42AC-42A3-9873-3CF346C1999C}"/>
          </ac:picMkLst>
        </pc:picChg>
      </pc:sldChg>
      <pc:sldMasterChg chg="modSldLayout">
        <pc:chgData name="Camelia Florea" userId="d4593c1c-3dfa-4c84-b6bd-a181a61986c9" providerId="ADAL" clId="{27166286-AF2B-4A83-A2D5-1DD64EBF8D01}" dt="2019-01-29T11:13:02.113" v="109" actId="255"/>
        <pc:sldMasterMkLst>
          <pc:docMk/>
          <pc:sldMasterMk cId="0" sldId="2147483780"/>
        </pc:sldMasterMkLst>
        <pc:sldLayoutChg chg="delSp modSp">
          <pc:chgData name="Camelia Florea" userId="d4593c1c-3dfa-4c84-b6bd-a181a61986c9" providerId="ADAL" clId="{27166286-AF2B-4A83-A2D5-1DD64EBF8D01}" dt="2019-01-29T11:13:02.113" v="109" actId="255"/>
          <pc:sldLayoutMkLst>
            <pc:docMk/>
            <pc:sldMasterMk cId="0" sldId="2147483780"/>
            <pc:sldLayoutMk cId="1031591020" sldId="2147484742"/>
          </pc:sldLayoutMkLst>
          <pc:spChg chg="mod">
            <ac:chgData name="Camelia Florea" userId="d4593c1c-3dfa-4c84-b6bd-a181a61986c9" providerId="ADAL" clId="{27166286-AF2B-4A83-A2D5-1DD64EBF8D01}" dt="2019-01-29T11:13:02.113" v="109" actId="255"/>
            <ac:spMkLst>
              <pc:docMk/>
              <pc:sldMasterMk cId="0" sldId="2147483780"/>
              <pc:sldLayoutMk cId="1031591020" sldId="2147484742"/>
              <ac:spMk id="5" creationId="{F0665DCB-7195-4E5A-9C3E-3D8FCA6AE3EF}"/>
            </ac:spMkLst>
          </pc:spChg>
          <pc:spChg chg="del">
            <ac:chgData name="Camelia Florea" userId="d4593c1c-3dfa-4c84-b6bd-a181a61986c9" providerId="ADAL" clId="{27166286-AF2B-4A83-A2D5-1DD64EBF8D01}" dt="2019-01-29T11:12:31.643" v="102" actId="478"/>
            <ac:spMkLst>
              <pc:docMk/>
              <pc:sldMasterMk cId="0" sldId="2147483780"/>
              <pc:sldLayoutMk cId="1031591020" sldId="2147484742"/>
              <ac:spMk id="6" creationId="{471C383B-E755-4362-82A8-CB7CF6EAD0F5}"/>
            </ac:spMkLst>
          </pc:spChg>
          <pc:spChg chg="mod">
            <ac:chgData name="Camelia Florea" userId="d4593c1c-3dfa-4c84-b6bd-a181a61986c9" providerId="ADAL" clId="{27166286-AF2B-4A83-A2D5-1DD64EBF8D01}" dt="2019-01-29T11:12:37.092" v="103" actId="1076"/>
            <ac:spMkLst>
              <pc:docMk/>
              <pc:sldMasterMk cId="0" sldId="2147483780"/>
              <pc:sldLayoutMk cId="1031591020" sldId="2147484742"/>
              <ac:spMk id="7" creationId="{2F8A2108-49A2-4F89-9658-3BBAB2E7AA52}"/>
            </ac:spMkLst>
          </pc:spChg>
        </pc:sldLayoutChg>
      </pc:sldMasterChg>
    </pc:docChg>
  </pc:docChgLst>
  <pc:docChgLst>
    <pc:chgData name="Camelia Florea" userId="S::florea.camelia@utcluj.didatec.ro::d4593c1c-3dfa-4c84-b6bd-a181a61986c9" providerId="AD" clId="Web-{04A7C6DC-3988-4C84-FA24-67EEE2DDBE88}"/>
    <pc:docChg chg="modSld">
      <pc:chgData name="Camelia Florea" userId="S::florea.camelia@utcluj.didatec.ro::d4593c1c-3dfa-4c84-b6bd-a181a61986c9" providerId="AD" clId="Web-{04A7C6DC-3988-4C84-FA24-67EEE2DDBE88}" dt="2019-10-14T16:24:00.343" v="3" actId="1076"/>
      <pc:docMkLst>
        <pc:docMk/>
      </pc:docMkLst>
      <pc:sldChg chg="modSp">
        <pc:chgData name="Camelia Florea" userId="S::florea.camelia@utcluj.didatec.ro::d4593c1c-3dfa-4c84-b6bd-a181a61986c9" providerId="AD" clId="Web-{04A7C6DC-3988-4C84-FA24-67EEE2DDBE88}" dt="2019-10-14T16:20:52.615" v="2" actId="1076"/>
        <pc:sldMkLst>
          <pc:docMk/>
          <pc:sldMk cId="0" sldId="308"/>
        </pc:sldMkLst>
        <pc:picChg chg="mod">
          <ac:chgData name="Camelia Florea" userId="S::florea.camelia@utcluj.didatec.ro::d4593c1c-3dfa-4c84-b6bd-a181a61986c9" providerId="AD" clId="Web-{04A7C6DC-3988-4C84-FA24-67EEE2DDBE88}" dt="2019-10-14T16:20:52.615" v="2" actId="1076"/>
          <ac:picMkLst>
            <pc:docMk/>
            <pc:sldMk cId="0" sldId="308"/>
            <ac:picMk id="58375" creationId="{81ED2B3A-A323-4AF6-8808-8A2DE0685EFE}"/>
          </ac:picMkLst>
        </pc:picChg>
        <pc:picChg chg="mod">
          <ac:chgData name="Camelia Florea" userId="S::florea.camelia@utcluj.didatec.ro::d4593c1c-3dfa-4c84-b6bd-a181a61986c9" providerId="AD" clId="Web-{04A7C6DC-3988-4C84-FA24-67EEE2DDBE88}" dt="2019-10-14T16:18:57.188" v="0" actId="1076"/>
          <ac:picMkLst>
            <pc:docMk/>
            <pc:sldMk cId="0" sldId="308"/>
            <ac:picMk id="58379" creationId="{9475B42A-7E10-47FA-8AB9-59A2F2C8CC25}"/>
          </ac:picMkLst>
        </pc:picChg>
      </pc:sldChg>
      <pc:sldChg chg="modSp">
        <pc:chgData name="Camelia Florea" userId="S::florea.camelia@utcluj.didatec.ro::d4593c1c-3dfa-4c84-b6bd-a181a61986c9" providerId="AD" clId="Web-{04A7C6DC-3988-4C84-FA24-67EEE2DDBE88}" dt="2019-10-14T16:24:00.343" v="3" actId="1076"/>
        <pc:sldMkLst>
          <pc:docMk/>
          <pc:sldMk cId="0" sldId="354"/>
        </pc:sldMkLst>
        <pc:picChg chg="mod">
          <ac:chgData name="Camelia Florea" userId="S::florea.camelia@utcluj.didatec.ro::d4593c1c-3dfa-4c84-b6bd-a181a61986c9" providerId="AD" clId="Web-{04A7C6DC-3988-4C84-FA24-67EEE2DDBE88}" dt="2019-10-14T16:24:00.343" v="3" actId="1076"/>
          <ac:picMkLst>
            <pc:docMk/>
            <pc:sldMk cId="0" sldId="354"/>
            <ac:picMk id="67590" creationId="{26371DDB-63C4-4004-A25A-5CFBD4D932B3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>
            <a:extLst>
              <a:ext uri="{FF2B5EF4-FFF2-40B4-BE49-F238E27FC236}">
                <a16:creationId xmlns:a16="http://schemas.microsoft.com/office/drawing/2014/main" id="{8D41399D-CEF0-447C-BCE6-8DC7809D1EE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833" tIns="45917" rIns="91833" bIns="45917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ro-RO"/>
              <a:t>Curs 1 –  Introductiv</a:t>
            </a:r>
          </a:p>
        </p:txBody>
      </p:sp>
      <p:sp>
        <p:nvSpPr>
          <p:cNvPr id="3" name="Substituent dată 2">
            <a:extLst>
              <a:ext uri="{FF2B5EF4-FFF2-40B4-BE49-F238E27FC236}">
                <a16:creationId xmlns:a16="http://schemas.microsoft.com/office/drawing/2014/main" id="{7F46983F-B21E-47C0-960D-E9A70337BC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833" tIns="45917" rIns="91833" bIns="45917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BC0C33E6-DAE5-4711-86D4-755D32C9228C}" type="datetimeFigureOut">
              <a:rPr lang="ro-RO"/>
              <a:pPr>
                <a:defRPr/>
              </a:pPr>
              <a:t>14.10.2019</a:t>
            </a:fld>
            <a:endParaRPr lang="ro-RO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58B2AE53-935E-47E1-AFDB-EAB9834BDF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833" tIns="45917" rIns="91833" bIns="45917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o-RO"/>
          </a:p>
        </p:txBody>
      </p:sp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id="{8DD25B0D-7E2E-4790-ABCC-D9C98884FA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1833" tIns="45917" rIns="91833" bIns="45917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1BCA95A-AC75-433B-9FAC-05408237D29C}" type="slidenum">
              <a:rPr lang="ro-RO" altLang="ro-RO"/>
              <a:pPr>
                <a:defRPr/>
              </a:pPr>
              <a:t>‹#›</a:t>
            </a:fld>
            <a:endParaRPr lang="ro-RO" altLang="ro-R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>
            <a:extLst>
              <a:ext uri="{FF2B5EF4-FFF2-40B4-BE49-F238E27FC236}">
                <a16:creationId xmlns:a16="http://schemas.microsoft.com/office/drawing/2014/main" id="{FEAC8404-46E0-4AD1-9A19-1845D9C72C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833" tIns="45917" rIns="91833" bIns="45917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ro-RO"/>
              <a:t>Curs 1 –  Introductiv</a:t>
            </a:r>
          </a:p>
        </p:txBody>
      </p:sp>
      <p:sp>
        <p:nvSpPr>
          <p:cNvPr id="3" name="Substituent dată 2">
            <a:extLst>
              <a:ext uri="{FF2B5EF4-FFF2-40B4-BE49-F238E27FC236}">
                <a16:creationId xmlns:a16="http://schemas.microsoft.com/office/drawing/2014/main" id="{51489376-0921-4841-8057-AB842564FA3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833" tIns="45917" rIns="91833" bIns="45917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0DF72FAA-5162-467F-9E20-10CAFF6B7DEB}" type="datetimeFigureOut">
              <a:rPr lang="ro-RO"/>
              <a:pPr>
                <a:defRPr/>
              </a:pPr>
              <a:t>14.10.2019</a:t>
            </a:fld>
            <a:endParaRPr lang="ro-RO"/>
          </a:p>
        </p:txBody>
      </p:sp>
      <p:sp>
        <p:nvSpPr>
          <p:cNvPr id="4" name="Substituent imagine diapozitiv 3">
            <a:extLst>
              <a:ext uri="{FF2B5EF4-FFF2-40B4-BE49-F238E27FC236}">
                <a16:creationId xmlns:a16="http://schemas.microsoft.com/office/drawing/2014/main" id="{DF4AEE1D-4A08-4BAA-8ED0-EDA2507256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58888" y="720725"/>
            <a:ext cx="4797425" cy="3598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833" tIns="45917" rIns="91833" bIns="45917" rtlCol="0" anchor="ctr"/>
          <a:lstStyle/>
          <a:p>
            <a:pPr lvl="0"/>
            <a:endParaRPr lang="ro-RO" noProof="0"/>
          </a:p>
        </p:txBody>
      </p:sp>
      <p:sp>
        <p:nvSpPr>
          <p:cNvPr id="5" name="Substituent note 4">
            <a:extLst>
              <a:ext uri="{FF2B5EF4-FFF2-40B4-BE49-F238E27FC236}">
                <a16:creationId xmlns:a16="http://schemas.microsoft.com/office/drawing/2014/main" id="{717F6687-C58E-4B1D-B240-0E566DDBD2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3112" cy="4321175"/>
          </a:xfrm>
          <a:prstGeom prst="rect">
            <a:avLst/>
          </a:prstGeom>
        </p:spPr>
        <p:txBody>
          <a:bodyPr vert="horz" lIns="91833" tIns="45917" rIns="91833" bIns="45917" rtlCol="0"/>
          <a:lstStyle/>
          <a:p>
            <a:pPr lvl="0"/>
            <a:r>
              <a:rPr lang="ro-RO" noProof="0" dirty="0"/>
              <a:t>Clic pentru editare stiluri text Coordonator</a:t>
            </a:r>
          </a:p>
          <a:p>
            <a:pPr lvl="1"/>
            <a:r>
              <a:rPr lang="ro-RO" noProof="0" dirty="0"/>
              <a:t>Al doilea nivel</a:t>
            </a:r>
          </a:p>
          <a:p>
            <a:pPr lvl="2"/>
            <a:r>
              <a:rPr lang="ro-RO" noProof="0" dirty="0"/>
              <a:t>Al treilea nivel</a:t>
            </a:r>
          </a:p>
          <a:p>
            <a:pPr lvl="3"/>
            <a:r>
              <a:rPr lang="ro-RO" noProof="0" dirty="0"/>
              <a:t>Al patrulea nivel</a:t>
            </a:r>
          </a:p>
          <a:p>
            <a:pPr lvl="4"/>
            <a:r>
              <a:rPr lang="ro-RO" noProof="0" dirty="0"/>
              <a:t>Al cincilea nivel</a:t>
            </a:r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37BADB5C-C366-4F2E-82E0-88DFF611C07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833" tIns="45917" rIns="91833" bIns="45917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o-RO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97AFEC62-94DE-4240-BA33-570A61240F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1833" tIns="45917" rIns="91833" bIns="45917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45FC6A6-3AA9-4324-89D4-EF4C0D953DE8}" type="slidenum">
              <a:rPr lang="ro-RO" altLang="ro-RO"/>
              <a:pPr>
                <a:defRPr/>
              </a:pPr>
              <a:t>‹#›</a:t>
            </a:fld>
            <a:endParaRPr lang="ro-RO" altLang="ro-RO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ubstituent imagine diapozitiv 1">
            <a:extLst>
              <a:ext uri="{FF2B5EF4-FFF2-40B4-BE49-F238E27FC236}">
                <a16:creationId xmlns:a16="http://schemas.microsoft.com/office/drawing/2014/main" id="{52AA0F35-E168-42CD-AEE6-D3F2F1CACE5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Substituent note 2">
            <a:extLst>
              <a:ext uri="{FF2B5EF4-FFF2-40B4-BE49-F238E27FC236}">
                <a16:creationId xmlns:a16="http://schemas.microsoft.com/office/drawing/2014/main" id="{2809467D-5661-4829-8B53-058BC0AB06B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o-RO" altLang="ro-RO"/>
          </a:p>
        </p:txBody>
      </p:sp>
      <p:sp>
        <p:nvSpPr>
          <p:cNvPr id="15364" name="Substituent număr diapozitiv 3">
            <a:extLst>
              <a:ext uri="{FF2B5EF4-FFF2-40B4-BE49-F238E27FC236}">
                <a16:creationId xmlns:a16="http://schemas.microsoft.com/office/drawing/2014/main" id="{D8025913-331F-4BFB-83FD-7037F3F472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6125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7763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655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5338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22538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9738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6938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94138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749185A-3978-4A58-825B-0361571B905D}" type="slidenum">
              <a:rPr lang="ro-RO" altLang="ro-RO" smtClean="0"/>
              <a:pPr/>
              <a:t>1</a:t>
            </a:fld>
            <a:endParaRPr lang="ro-RO" altLang="ro-RO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>
            <a:extLst>
              <a:ext uri="{FF2B5EF4-FFF2-40B4-BE49-F238E27FC236}">
                <a16:creationId xmlns:a16="http://schemas.microsoft.com/office/drawing/2014/main" id="{3568A9CA-B6AB-4521-B219-59FFC41955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>
            <a:extLst>
              <a:ext uri="{FF2B5EF4-FFF2-40B4-BE49-F238E27FC236}">
                <a16:creationId xmlns:a16="http://schemas.microsoft.com/office/drawing/2014/main" id="{24E6C210-6569-4F22-9A71-6AA851B8CF6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8436" name="Slide Number Placeholder 3">
            <a:extLst>
              <a:ext uri="{FF2B5EF4-FFF2-40B4-BE49-F238E27FC236}">
                <a16:creationId xmlns:a16="http://schemas.microsoft.com/office/drawing/2014/main" id="{1BE4E046-50FB-4CB5-ACF1-2907CC445E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1670C45-DC5A-4F9A-B938-D97D51A3EC3A}" type="slidenum">
              <a:rPr lang="ro-RO" altLang="ro-RO" smtClean="0"/>
              <a:pPr/>
              <a:t>3</a:t>
            </a:fld>
            <a:endParaRPr lang="ro-RO" altLang="ro-RO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>
            <a:extLst>
              <a:ext uri="{FF2B5EF4-FFF2-40B4-BE49-F238E27FC236}">
                <a16:creationId xmlns:a16="http://schemas.microsoft.com/office/drawing/2014/main" id="{0E482B3B-0960-4E11-B22B-819862B2BF9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>
            <a:extLst>
              <a:ext uri="{FF2B5EF4-FFF2-40B4-BE49-F238E27FC236}">
                <a16:creationId xmlns:a16="http://schemas.microsoft.com/office/drawing/2014/main" id="{320BE6F6-2E95-4EB1-9781-F7D64304024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o-RO" altLang="ro-RO"/>
          </a:p>
        </p:txBody>
      </p:sp>
      <p:sp>
        <p:nvSpPr>
          <p:cNvPr id="33796" name="Slide Number Placeholder 3">
            <a:extLst>
              <a:ext uri="{FF2B5EF4-FFF2-40B4-BE49-F238E27FC236}">
                <a16:creationId xmlns:a16="http://schemas.microsoft.com/office/drawing/2014/main" id="{C46CA48C-AF5B-49EF-BB86-4AA46F061C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5100431-BACA-440E-92C6-2D7BA9876DC2}" type="slidenum">
              <a:rPr lang="ro-RO" altLang="ro-RO" smtClean="0"/>
              <a:pPr/>
              <a:t>17</a:t>
            </a:fld>
            <a:endParaRPr lang="ro-RO" altLang="ro-RO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B6791BDA-48D2-467E-816F-C606D6264B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5F61D95-1D8B-4780-9D66-11C6CD2F1346}" type="slidenum">
              <a:rPr lang="en-US" altLang="ro-RO" smtClean="0"/>
              <a:pPr/>
              <a:t>21</a:t>
            </a:fld>
            <a:endParaRPr lang="en-US" altLang="ro-RO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8B8F8809-3F33-4E05-AF97-5990816BF7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EFF97BB8-6F1A-46D1-9402-EECC1B28AF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o-RO" altLang="ro-RO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EF181E5F-1346-44B9-AA09-5FEBF7AF51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4DAE76E-FFD7-462B-A958-480C9EDA268C}" type="slidenum">
              <a:rPr lang="en-US" altLang="ro-RO" smtClean="0"/>
              <a:pPr/>
              <a:t>22</a:t>
            </a:fld>
            <a:endParaRPr lang="en-US" altLang="ro-RO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36D2BF51-220D-4B6A-A028-2822C70B2F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288702D5-1A89-4FFA-BB49-F25CF4656A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o-RO" altLang="ro-RO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>
            <a:extLst>
              <a:ext uri="{FF2B5EF4-FFF2-40B4-BE49-F238E27FC236}">
                <a16:creationId xmlns:a16="http://schemas.microsoft.com/office/drawing/2014/main" id="{62AB964D-EE46-4F20-8A11-5D145D70CE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AABA9EE-BB08-4951-AEED-B72534FFC228}" type="slidenum">
              <a:rPr lang="en-US" altLang="ro-RO" smtClean="0"/>
              <a:pPr/>
              <a:t>24</a:t>
            </a:fld>
            <a:endParaRPr lang="en-US" altLang="ro-RO"/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39B54910-59AC-4F22-A96B-FB1E731789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8EAFD7E0-284F-4FC9-9548-2965051E21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o-RO" altLang="ro-RO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>
            <a:extLst>
              <a:ext uri="{FF2B5EF4-FFF2-40B4-BE49-F238E27FC236}">
                <a16:creationId xmlns:a16="http://schemas.microsoft.com/office/drawing/2014/main" id="{D9F220E2-0737-4B07-B8FD-F443651E452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Notes Placeholder 2">
            <a:extLst>
              <a:ext uri="{FF2B5EF4-FFF2-40B4-BE49-F238E27FC236}">
                <a16:creationId xmlns:a16="http://schemas.microsoft.com/office/drawing/2014/main" id="{811D85B0-32E1-4FCF-9E6C-0630145706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o-RO" altLang="ro-RO"/>
          </a:p>
        </p:txBody>
      </p:sp>
      <p:sp>
        <p:nvSpPr>
          <p:cNvPr id="55300" name="Slide Number Placeholder 3">
            <a:extLst>
              <a:ext uri="{FF2B5EF4-FFF2-40B4-BE49-F238E27FC236}">
                <a16:creationId xmlns:a16="http://schemas.microsoft.com/office/drawing/2014/main" id="{2E6B1E2D-F5EB-409B-BCFC-91F0D2AABE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8C9E5D6-377F-453A-A8E9-68888E772B89}" type="slidenum">
              <a:rPr lang="ro-RO" altLang="ro-RO" smtClean="0"/>
              <a:pPr/>
              <a:t>34</a:t>
            </a:fld>
            <a:endParaRPr lang="ro-RO" altLang="ro-RO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>
            <a:extLst>
              <a:ext uri="{FF2B5EF4-FFF2-40B4-BE49-F238E27FC236}">
                <a16:creationId xmlns:a16="http://schemas.microsoft.com/office/drawing/2014/main" id="{C40852DC-8738-49C7-A31C-786A18B693A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Notes Placeholder 2">
            <a:extLst>
              <a:ext uri="{FF2B5EF4-FFF2-40B4-BE49-F238E27FC236}">
                <a16:creationId xmlns:a16="http://schemas.microsoft.com/office/drawing/2014/main" id="{7263173C-5F3B-46DE-AB98-8B62FCDC970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o-RO" altLang="ro-RO"/>
          </a:p>
        </p:txBody>
      </p:sp>
      <p:sp>
        <p:nvSpPr>
          <p:cNvPr id="59396" name="Slide Number Placeholder 3">
            <a:extLst>
              <a:ext uri="{FF2B5EF4-FFF2-40B4-BE49-F238E27FC236}">
                <a16:creationId xmlns:a16="http://schemas.microsoft.com/office/drawing/2014/main" id="{98F28FBD-1A98-490E-A3EF-A0EE4F9F4B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57253BC-111A-4A43-B64C-D744FA09C32A}" type="slidenum">
              <a:rPr lang="ro-RO" altLang="ro-RO" smtClean="0"/>
              <a:pPr/>
              <a:t>37</a:t>
            </a:fld>
            <a:endParaRPr lang="ro-RO" altLang="ro-RO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>
            <a:extLst>
              <a:ext uri="{FF2B5EF4-FFF2-40B4-BE49-F238E27FC236}">
                <a16:creationId xmlns:a16="http://schemas.microsoft.com/office/drawing/2014/main" id="{CAF280C7-0F55-4B06-87C2-1CD275273A8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Notes Placeholder 2">
            <a:extLst>
              <a:ext uri="{FF2B5EF4-FFF2-40B4-BE49-F238E27FC236}">
                <a16:creationId xmlns:a16="http://schemas.microsoft.com/office/drawing/2014/main" id="{2C3B05D3-5D4F-482F-9988-81E10CE3772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81924" name="Slide Number Placeholder 3">
            <a:extLst>
              <a:ext uri="{FF2B5EF4-FFF2-40B4-BE49-F238E27FC236}">
                <a16:creationId xmlns:a16="http://schemas.microsoft.com/office/drawing/2014/main" id="{35847600-E5E2-4D31-92E6-11F0F01644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F922584-8104-4269-A1DC-67E50544730F}" type="slidenum">
              <a:rPr lang="ro-RO" altLang="ro-RO" smtClean="0"/>
              <a:pPr/>
              <a:t>57</a:t>
            </a:fld>
            <a:endParaRPr lang="ro-RO" altLang="ro-RO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zitiv titlu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eptunghi 9">
            <a:extLst>
              <a:ext uri="{FF2B5EF4-FFF2-40B4-BE49-F238E27FC236}">
                <a16:creationId xmlns:a16="http://schemas.microsoft.com/office/drawing/2014/main" id="{EE5EA306-32F7-4AE4-AD09-8BB0E400661B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 useBgFill="1">
        <p:nvSpPr>
          <p:cNvPr id="5" name="Dreptunghi rotunjit 10">
            <a:extLst>
              <a:ext uri="{FF2B5EF4-FFF2-40B4-BE49-F238E27FC236}">
                <a16:creationId xmlns:a16="http://schemas.microsoft.com/office/drawing/2014/main" id="{4948EFEC-B842-403F-A9A5-EA55C4F6C062}"/>
              </a:ext>
            </a:extLst>
          </p:cNvPr>
          <p:cNvSpPr/>
          <p:nvPr/>
        </p:nvSpPr>
        <p:spPr>
          <a:xfrm>
            <a:off x="65088" y="69850"/>
            <a:ext cx="9013825" cy="6691313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6" name="Dreptunghi 11">
            <a:extLst>
              <a:ext uri="{FF2B5EF4-FFF2-40B4-BE49-F238E27FC236}">
                <a16:creationId xmlns:a16="http://schemas.microsoft.com/office/drawing/2014/main" id="{C50BCB4F-CE5D-4226-A7EF-73ED578B8662}"/>
              </a:ext>
            </a:extLst>
          </p:cNvPr>
          <p:cNvSpPr/>
          <p:nvPr/>
        </p:nvSpPr>
        <p:spPr>
          <a:xfrm>
            <a:off x="63500" y="1897063"/>
            <a:ext cx="9020175" cy="15271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Dreptunghi 12">
            <a:extLst>
              <a:ext uri="{FF2B5EF4-FFF2-40B4-BE49-F238E27FC236}">
                <a16:creationId xmlns:a16="http://schemas.microsoft.com/office/drawing/2014/main" id="{B8009097-C652-4246-AF2B-12564520B414}"/>
              </a:ext>
            </a:extLst>
          </p:cNvPr>
          <p:cNvSpPr/>
          <p:nvPr/>
        </p:nvSpPr>
        <p:spPr>
          <a:xfrm>
            <a:off x="63500" y="1844675"/>
            <a:ext cx="9020175" cy="12065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Dreptunghi 14">
            <a:extLst>
              <a:ext uri="{FF2B5EF4-FFF2-40B4-BE49-F238E27FC236}">
                <a16:creationId xmlns:a16="http://schemas.microsoft.com/office/drawing/2014/main" id="{C8583DF1-90E3-4E06-A97E-2D3A60B513B4}"/>
              </a:ext>
            </a:extLst>
          </p:cNvPr>
          <p:cNvSpPr/>
          <p:nvPr/>
        </p:nvSpPr>
        <p:spPr>
          <a:xfrm>
            <a:off x="63500" y="3424238"/>
            <a:ext cx="9020175" cy="1111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7E09A5EE-2DCE-4ECB-9732-EAC173B29BE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60350"/>
            <a:ext cx="8928100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3" descr="Clipboard01">
            <a:extLst>
              <a:ext uri="{FF2B5EF4-FFF2-40B4-BE49-F238E27FC236}">
                <a16:creationId xmlns:a16="http://schemas.microsoft.com/office/drawing/2014/main" id="{1E818000-EE1E-481D-AB78-AD4A37D91B7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0" y="6165850"/>
            <a:ext cx="676275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Subtitlu 8">
            <a:extLst>
              <a:ext uri="{FF2B5EF4-FFF2-40B4-BE49-F238E27FC236}">
                <a16:creationId xmlns:a16="http://schemas.microsoft.com/office/drawing/2014/main" id="{D41C2643-2BFA-4C2E-8F3A-42E1F20AED8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2771775" y="3824288"/>
            <a:ext cx="4824413" cy="75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0" indent="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CAD5FE"/>
              </a:buClr>
              <a:buSzPct val="85000"/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7A6A60"/>
              </a:buClr>
              <a:buSzPct val="80000"/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7A6A60"/>
              </a:buClr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ro-RO" sz="2400" dirty="0" err="1"/>
              <a:t>Sl.Dr.Ing</a:t>
            </a:r>
            <a:r>
              <a:rPr lang="ro-RO" sz="2400" dirty="0"/>
              <a:t>. Camelia FLOREA</a:t>
            </a:r>
            <a:endParaRPr lang="en-US" sz="2400" dirty="0"/>
          </a:p>
        </p:txBody>
      </p:sp>
      <p:sp>
        <p:nvSpPr>
          <p:cNvPr id="9" name="Subtitlu 8"/>
          <p:cNvSpPr>
            <a:spLocks noGrp="1"/>
          </p:cNvSpPr>
          <p:nvPr>
            <p:ph type="subTitle" idx="1"/>
          </p:nvPr>
        </p:nvSpPr>
        <p:spPr>
          <a:xfrm>
            <a:off x="251520" y="5445224"/>
            <a:ext cx="8428610" cy="1296144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noProof="0" dirty="0" err="1"/>
              <a:t>Clic</a:t>
            </a:r>
            <a:r>
              <a:rPr lang="en-US" noProof="0" dirty="0"/>
              <a:t> </a:t>
            </a:r>
            <a:r>
              <a:rPr lang="en-US" noProof="0" dirty="0" err="1"/>
              <a:t>pentru</a:t>
            </a:r>
            <a:r>
              <a:rPr lang="en-US" noProof="0" dirty="0"/>
              <a:t> a </a:t>
            </a:r>
            <a:r>
              <a:rPr lang="en-US" noProof="0" dirty="0" err="1"/>
              <a:t>edita</a:t>
            </a:r>
            <a:r>
              <a:rPr lang="en-US" noProof="0" dirty="0"/>
              <a:t> </a:t>
            </a:r>
            <a:r>
              <a:rPr lang="en-US" noProof="0" dirty="0" err="1"/>
              <a:t>stilul</a:t>
            </a:r>
            <a:r>
              <a:rPr lang="en-US" noProof="0" dirty="0"/>
              <a:t> de </a:t>
            </a:r>
            <a:r>
              <a:rPr lang="en-US" noProof="0" dirty="0" err="1"/>
              <a:t>subtitlu</a:t>
            </a:r>
            <a:endParaRPr lang="en-US" noProof="0" dirty="0"/>
          </a:p>
        </p:txBody>
      </p:sp>
      <p:sp>
        <p:nvSpPr>
          <p:cNvPr id="8" name="Titlu 7"/>
          <p:cNvSpPr>
            <a:spLocks noGrp="1"/>
          </p:cNvSpPr>
          <p:nvPr>
            <p:ph type="ctrTitle"/>
          </p:nvPr>
        </p:nvSpPr>
        <p:spPr>
          <a:xfrm>
            <a:off x="457200" y="1953754"/>
            <a:ext cx="8229600" cy="1470025"/>
          </a:xfrm>
          <a:prstGeom prst="rect">
            <a:avLst/>
          </a:prstGeom>
        </p:spPr>
        <p:txBody>
          <a:bodyPr anchor="ctr"/>
          <a:lstStyle>
            <a:lvl1pPr algn="ctr">
              <a:defRPr lang="en-US" dirty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ro-RO" noProof="0" dirty="0"/>
              <a:t>Clic pentru editare stil titlu</a:t>
            </a:r>
          </a:p>
        </p:txBody>
      </p:sp>
    </p:spTree>
    <p:extLst>
      <p:ext uri="{BB962C8B-B14F-4D97-AF65-F5344CB8AC3E}">
        <p14:creationId xmlns:p14="http://schemas.microsoft.com/office/powerpoint/2010/main" val="546981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BC3574-0E82-4555-B5C0-1862A1BE6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ro-R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AE74A4-A616-471A-A8BE-348B8B5A1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altLang="ro-RO"/>
              <a:t>Curs 2 - SACCDMM - Master, Sem I</a:t>
            </a:r>
            <a:endParaRPr lang="en-US" altLang="ro-R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2DD27-3AA0-422B-A8F8-F688DD70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6A4D74-FA28-4B56-84CD-6AB9D27A682A}" type="slidenum">
              <a:rPr lang="en-US" altLang="ro-RO"/>
              <a:pPr>
                <a:defRPr/>
              </a:pPr>
              <a:t>‹#›</a:t>
            </a:fld>
            <a:endParaRPr lang="en-US" altLang="ro-RO"/>
          </a:p>
        </p:txBody>
      </p:sp>
    </p:spTree>
    <p:extLst>
      <p:ext uri="{BB962C8B-B14F-4D97-AF65-F5344CB8AC3E}">
        <p14:creationId xmlns:p14="http://schemas.microsoft.com/office/powerpoint/2010/main" val="4020055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A099929-D0D0-4FFF-A9BB-E54B8F69B8FF}"/>
              </a:ext>
            </a:extLst>
          </p:cNvPr>
          <p:cNvCxnSpPr/>
          <p:nvPr userDrawn="1"/>
        </p:nvCxnSpPr>
        <p:spPr>
          <a:xfrm>
            <a:off x="468313" y="981075"/>
            <a:ext cx="856773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568506" cy="85010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8" name="Substituent conținut 7"/>
          <p:cNvSpPr>
            <a:spLocks noGrp="1"/>
          </p:cNvSpPr>
          <p:nvPr>
            <p:ph sz="quarter" idx="1"/>
          </p:nvPr>
        </p:nvSpPr>
        <p:spPr>
          <a:xfrm>
            <a:off x="467544" y="1052736"/>
            <a:ext cx="8496944" cy="5400600"/>
          </a:xfrm>
        </p:spPr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en-GB" noProof="0" dirty="0" err="1"/>
              <a:t>Clic</a:t>
            </a:r>
            <a:r>
              <a:rPr lang="en-GB" noProof="0" dirty="0"/>
              <a:t> </a:t>
            </a:r>
            <a:r>
              <a:rPr lang="en-GB" noProof="0" dirty="0" err="1"/>
              <a:t>pentru</a:t>
            </a:r>
            <a:r>
              <a:rPr lang="en-GB" noProof="0" dirty="0"/>
              <a:t> </a:t>
            </a:r>
            <a:r>
              <a:rPr lang="en-GB" noProof="0" dirty="0" err="1"/>
              <a:t>editare</a:t>
            </a:r>
            <a:r>
              <a:rPr lang="en-GB" noProof="0" dirty="0"/>
              <a:t> </a:t>
            </a:r>
            <a:r>
              <a:rPr lang="en-GB" noProof="0" dirty="0" err="1"/>
              <a:t>stiluri</a:t>
            </a:r>
            <a:r>
              <a:rPr lang="en-GB" noProof="0" dirty="0"/>
              <a:t> text </a:t>
            </a:r>
            <a:r>
              <a:rPr lang="en-GB" noProof="0" dirty="0" err="1"/>
              <a:t>Coordonator</a:t>
            </a:r>
            <a:endParaRPr lang="en-GB" noProof="0" dirty="0"/>
          </a:p>
          <a:p>
            <a:pPr lvl="1"/>
            <a:r>
              <a:rPr lang="en-GB" noProof="0" dirty="0"/>
              <a:t>Al </a:t>
            </a:r>
            <a:r>
              <a:rPr lang="en-GB" noProof="0" dirty="0" err="1"/>
              <a:t>doilea</a:t>
            </a:r>
            <a:r>
              <a:rPr lang="en-GB" noProof="0" dirty="0"/>
              <a:t>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2"/>
            <a:r>
              <a:rPr lang="en-GB" noProof="0" dirty="0"/>
              <a:t>Al </a:t>
            </a:r>
            <a:r>
              <a:rPr lang="en-GB" noProof="0" dirty="0" err="1"/>
              <a:t>treilea</a:t>
            </a:r>
            <a:r>
              <a:rPr lang="en-GB" noProof="0" dirty="0"/>
              <a:t>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3"/>
            <a:r>
              <a:rPr lang="en-GB" noProof="0" dirty="0"/>
              <a:t>Al </a:t>
            </a:r>
            <a:r>
              <a:rPr lang="en-GB" noProof="0" dirty="0" err="1"/>
              <a:t>patrulea</a:t>
            </a:r>
            <a:r>
              <a:rPr lang="en-GB" noProof="0" dirty="0"/>
              <a:t> </a:t>
            </a:r>
            <a:r>
              <a:rPr lang="en-GB" noProof="0" dirty="0" err="1"/>
              <a:t>nivel</a:t>
            </a:r>
            <a:endParaRPr lang="en-GB" noProof="0" dirty="0"/>
          </a:p>
          <a:p>
            <a:pPr lvl="4"/>
            <a:r>
              <a:rPr lang="en-GB" noProof="0" dirty="0"/>
              <a:t>Al </a:t>
            </a:r>
            <a:r>
              <a:rPr lang="en-GB" noProof="0" dirty="0" err="1"/>
              <a:t>cincilea</a:t>
            </a:r>
            <a:r>
              <a:rPr lang="en-GB" noProof="0" dirty="0"/>
              <a:t> </a:t>
            </a:r>
            <a:r>
              <a:rPr lang="en-GB" noProof="0" dirty="0" err="1"/>
              <a:t>nivel</a:t>
            </a:r>
            <a:endParaRPr lang="en-GB" noProof="0" dirty="0"/>
          </a:p>
        </p:txBody>
      </p:sp>
      <p:sp>
        <p:nvSpPr>
          <p:cNvPr id="5" name="Substituent număr diapozitiv 22">
            <a:extLst>
              <a:ext uri="{FF2B5EF4-FFF2-40B4-BE49-F238E27FC236}">
                <a16:creationId xmlns:a16="http://schemas.microsoft.com/office/drawing/2014/main" id="{F0665DCB-7195-4E5A-9C3E-3D8FCA6AE3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463665" y="6624736"/>
            <a:ext cx="576263" cy="188640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E462DCBC-889C-4816-AE84-EB51B687D699}" type="slidenum">
              <a:rPr lang="en-US" altLang="ro-RO" smtClean="0"/>
              <a:pPr>
                <a:defRPr/>
              </a:pPr>
              <a:t>‹#›</a:t>
            </a:fld>
            <a:r>
              <a:rPr lang="en-US" altLang="ro-RO" dirty="0"/>
              <a:t> </a:t>
            </a:r>
          </a:p>
        </p:txBody>
      </p:sp>
      <p:sp>
        <p:nvSpPr>
          <p:cNvPr id="7" name="Substituent subsol 2">
            <a:extLst>
              <a:ext uri="{FF2B5EF4-FFF2-40B4-BE49-F238E27FC236}">
                <a16:creationId xmlns:a16="http://schemas.microsoft.com/office/drawing/2014/main" id="{2F8A2108-49A2-4F89-9658-3BBAB2E7AA5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181600" y="6499225"/>
            <a:ext cx="3962400" cy="457200"/>
          </a:xfrm>
        </p:spPr>
        <p:txBody>
          <a:bodyPr/>
          <a:lstStyle>
            <a:lvl1pPr eaLnBrk="1" latinLnBrk="0" hangingPunct="1">
              <a:defRPr kumimoji="0" sz="1400">
                <a:solidFill>
                  <a:schemeClr val="tx2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pt-BR"/>
              <a:t>Curs </a:t>
            </a:r>
            <a:r>
              <a:rPr lang="ro-RO"/>
              <a:t>2</a:t>
            </a:r>
            <a:r>
              <a:rPr lang="pt-BR"/>
              <a:t> - SACCDMM - Master, Sem 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591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ntet secțiun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eptunghi 9">
            <a:extLst>
              <a:ext uri="{FF2B5EF4-FFF2-40B4-BE49-F238E27FC236}">
                <a16:creationId xmlns:a16="http://schemas.microsoft.com/office/drawing/2014/main" id="{AB45E210-E916-4CBA-86BE-BB1BBE17F4A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Dreptunghi 11">
            <a:extLst>
              <a:ext uri="{FF2B5EF4-FFF2-40B4-BE49-F238E27FC236}">
                <a16:creationId xmlns:a16="http://schemas.microsoft.com/office/drawing/2014/main" id="{4CED1356-9FE8-4A51-B7C2-A58A2DBE455F}"/>
              </a:ext>
            </a:extLst>
          </p:cNvPr>
          <p:cNvSpPr/>
          <p:nvPr/>
        </p:nvSpPr>
        <p:spPr>
          <a:xfrm flipV="1">
            <a:off x="69850" y="2376488"/>
            <a:ext cx="901382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Dreptunghi 12">
            <a:extLst>
              <a:ext uri="{FF2B5EF4-FFF2-40B4-BE49-F238E27FC236}">
                <a16:creationId xmlns:a16="http://schemas.microsoft.com/office/drawing/2014/main" id="{FEC7D04B-7E0E-4465-84A0-5CFF66CA6FD9}"/>
              </a:ext>
            </a:extLst>
          </p:cNvPr>
          <p:cNvSpPr/>
          <p:nvPr/>
        </p:nvSpPr>
        <p:spPr>
          <a:xfrm>
            <a:off x="69850" y="2341563"/>
            <a:ext cx="901382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Dreptunghi 14">
            <a:extLst>
              <a:ext uri="{FF2B5EF4-FFF2-40B4-BE49-F238E27FC236}">
                <a16:creationId xmlns:a16="http://schemas.microsoft.com/office/drawing/2014/main" id="{6F1B2F9B-41AE-45A7-8BBF-02C248D895DC}"/>
              </a:ext>
            </a:extLst>
          </p:cNvPr>
          <p:cNvSpPr/>
          <p:nvPr/>
        </p:nvSpPr>
        <p:spPr>
          <a:xfrm>
            <a:off x="68263" y="2468563"/>
            <a:ext cx="9015412" cy="4603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  <a:prstGeom prst="rect">
            <a:avLst/>
          </a:prstGeom>
        </p:spPr>
        <p:txBody>
          <a:bodyPr/>
          <a:lstStyle>
            <a:lvl1pPr algn="l">
              <a:buNone/>
              <a:defRPr sz="4000" b="0" cap="none"/>
            </a:lvl1pPr>
          </a:lstStyle>
          <a:p>
            <a:r>
              <a:rPr lang="ro-RO"/>
              <a:t>Clic pentru editare stil titlu</a:t>
            </a:r>
            <a:endParaRPr lang="en-US"/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ro-RO"/>
              <a:t>Clic pentru editare stiluri text Coordonator</a:t>
            </a:r>
          </a:p>
        </p:txBody>
      </p:sp>
      <p:sp>
        <p:nvSpPr>
          <p:cNvPr id="8" name="Substituent dată 3">
            <a:extLst>
              <a:ext uri="{FF2B5EF4-FFF2-40B4-BE49-F238E27FC236}">
                <a16:creationId xmlns:a16="http://schemas.microsoft.com/office/drawing/2014/main" id="{8A07543B-5108-47B6-856A-6979E3FC7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ubstituent subsol 4">
            <a:extLst>
              <a:ext uri="{FF2B5EF4-FFF2-40B4-BE49-F238E27FC236}">
                <a16:creationId xmlns:a16="http://schemas.microsoft.com/office/drawing/2014/main" id="{DB5D840D-16C1-44BA-9077-A43D4C446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0100" y="6208713"/>
            <a:ext cx="4000500" cy="4206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Curs 2 - SACCDMM - Master, Sem I</a:t>
            </a:r>
            <a:endParaRPr lang="en-US" dirty="0"/>
          </a:p>
        </p:txBody>
      </p:sp>
      <p:sp>
        <p:nvSpPr>
          <p:cNvPr id="10" name="Substituent număr diapozitiv 5">
            <a:extLst>
              <a:ext uri="{FF2B5EF4-FFF2-40B4-BE49-F238E27FC236}">
                <a16:creationId xmlns:a16="http://schemas.microsoft.com/office/drawing/2014/main" id="{A48AC4B7-665D-4291-9DD6-DE92BFC9F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F730DA-7BD2-4B74-A1B4-2484A6AAE0D3}" type="slidenum">
              <a:rPr lang="en-US" altLang="ro-RO"/>
              <a:pPr>
                <a:defRPr/>
              </a:pPr>
              <a:t>‹#›</a:t>
            </a:fld>
            <a:endParaRPr lang="en-US" altLang="ro-RO"/>
          </a:p>
        </p:txBody>
      </p:sp>
    </p:spTree>
    <p:extLst>
      <p:ext uri="{BB962C8B-B14F-4D97-AF65-F5344CB8AC3E}">
        <p14:creationId xmlns:p14="http://schemas.microsoft.com/office/powerpoint/2010/main" val="1392007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reptunghi 9">
            <a:extLst>
              <a:ext uri="{FF2B5EF4-FFF2-40B4-BE49-F238E27FC236}">
                <a16:creationId xmlns:a16="http://schemas.microsoft.com/office/drawing/2014/main" id="{88BCF340-26AF-48BA-9EE3-4016C44A93CB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 useBgFill="1">
        <p:nvSpPr>
          <p:cNvPr id="6" name="Dreptunghi rotunjit 10">
            <a:extLst>
              <a:ext uri="{FF2B5EF4-FFF2-40B4-BE49-F238E27FC236}">
                <a16:creationId xmlns:a16="http://schemas.microsoft.com/office/drawing/2014/main" id="{4648E9AE-3C88-4B2D-9AC7-1772E312E2CE}"/>
              </a:ext>
            </a:extLst>
          </p:cNvPr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" name="Substituent text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ro-RO"/>
              <a:t>Clic pentru editare stiluri text Coordonator</a:t>
            </a:r>
          </a:p>
        </p:txBody>
      </p:sp>
      <p:sp>
        <p:nvSpPr>
          <p:cNvPr id="11" name="Substituent conținut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/>
          <a:lstStyle/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B5E7AFC-84F4-46D8-9B35-6C8B06338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BF1CDFE4-B4D6-4337-9D45-F8F117727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Curs 2 - SACCDMM - Master, Sem I</a:t>
            </a:r>
            <a:endParaRPr lang="en-US"/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A336627E-86E2-47FC-965A-031C00F9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147D37-83CC-4CAF-8734-AAED0AAF416D}" type="slidenum">
              <a:rPr lang="en-US" altLang="ro-RO"/>
              <a:pPr>
                <a:defRPr/>
              </a:pPr>
              <a:t>‹#›</a:t>
            </a:fld>
            <a:endParaRPr lang="en-US" altLang="ro-RO"/>
          </a:p>
        </p:txBody>
      </p:sp>
    </p:spTree>
    <p:extLst>
      <p:ext uri="{BB962C8B-B14F-4D97-AF65-F5344CB8AC3E}">
        <p14:creationId xmlns:p14="http://schemas.microsoft.com/office/powerpoint/2010/main" val="3172028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reptunghi 9">
            <a:extLst>
              <a:ext uri="{FF2B5EF4-FFF2-40B4-BE49-F238E27FC236}">
                <a16:creationId xmlns:a16="http://schemas.microsoft.com/office/drawing/2014/main" id="{6A9E9F86-E923-493A-8DD5-A6513AEE47FF}"/>
              </a:ext>
            </a:extLst>
          </p:cNvPr>
          <p:cNvSpPr/>
          <p:nvPr/>
        </p:nvSpPr>
        <p:spPr>
          <a:xfrm flipV="1">
            <a:off x="68263" y="4683125"/>
            <a:ext cx="900747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Dreptunghi 10">
            <a:extLst>
              <a:ext uri="{FF2B5EF4-FFF2-40B4-BE49-F238E27FC236}">
                <a16:creationId xmlns:a16="http://schemas.microsoft.com/office/drawing/2014/main" id="{B1E9A09B-8C43-4272-A133-75AFD5DE9439}"/>
              </a:ext>
            </a:extLst>
          </p:cNvPr>
          <p:cNvSpPr/>
          <p:nvPr/>
        </p:nvSpPr>
        <p:spPr>
          <a:xfrm>
            <a:off x="68263" y="4649788"/>
            <a:ext cx="900747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Dreptunghi 11">
            <a:extLst>
              <a:ext uri="{FF2B5EF4-FFF2-40B4-BE49-F238E27FC236}">
                <a16:creationId xmlns:a16="http://schemas.microsoft.com/office/drawing/2014/main" id="{0DD454BB-D540-49B7-95C0-1DDD30699945}"/>
              </a:ext>
            </a:extLst>
          </p:cNvPr>
          <p:cNvSpPr/>
          <p:nvPr/>
        </p:nvSpPr>
        <p:spPr>
          <a:xfrm>
            <a:off x="68263" y="4773613"/>
            <a:ext cx="9007475" cy="476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lang="ro-RO"/>
              <a:t>Clic pentru editare stil titlu</a:t>
            </a:r>
            <a:endParaRPr lang="en-US"/>
          </a:p>
        </p:txBody>
      </p:sp>
      <p:sp>
        <p:nvSpPr>
          <p:cNvPr id="4" name="Substituent text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o-RO"/>
              <a:t>Clic pentru editare stiluri text Coordonator</a:t>
            </a:r>
          </a:p>
        </p:txBody>
      </p:sp>
      <p:sp>
        <p:nvSpPr>
          <p:cNvPr id="3" name="Substituent imagine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ro-RO" noProof="0"/>
              <a:t>Faceți clic pe pictogramă pentru a adăuga o imagine</a:t>
            </a:r>
            <a:endParaRPr lang="en-US" noProof="0" dirty="0"/>
          </a:p>
        </p:txBody>
      </p:sp>
      <p:sp>
        <p:nvSpPr>
          <p:cNvPr id="8" name="Substituent dată 4">
            <a:extLst>
              <a:ext uri="{FF2B5EF4-FFF2-40B4-BE49-F238E27FC236}">
                <a16:creationId xmlns:a16="http://schemas.microsoft.com/office/drawing/2014/main" id="{4AAD9E50-94D6-4D71-A99D-A9E3B215A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ubstituent subsol 5">
            <a:extLst>
              <a:ext uri="{FF2B5EF4-FFF2-40B4-BE49-F238E27FC236}">
                <a16:creationId xmlns:a16="http://schemas.microsoft.com/office/drawing/2014/main" id="{12BD31B5-FFDC-4FA1-9BD4-9083B9D75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Curs 2 - SACCDMM - Master, Sem I</a:t>
            </a:r>
            <a:endParaRPr lang="en-US"/>
          </a:p>
        </p:txBody>
      </p:sp>
      <p:sp>
        <p:nvSpPr>
          <p:cNvPr id="10" name="Substituent număr diapozitiv 6">
            <a:extLst>
              <a:ext uri="{FF2B5EF4-FFF2-40B4-BE49-F238E27FC236}">
                <a16:creationId xmlns:a16="http://schemas.microsoft.com/office/drawing/2014/main" id="{98BEF503-7956-49E8-83DD-7DDF82C16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F69117-1E79-479B-9DCE-99519CFFA254}" type="slidenum">
              <a:rPr lang="en-US" altLang="ro-RO"/>
              <a:pPr>
                <a:defRPr/>
              </a:pPr>
              <a:t>‹#›</a:t>
            </a:fld>
            <a:endParaRPr lang="en-US" altLang="ro-RO"/>
          </a:p>
        </p:txBody>
      </p:sp>
    </p:spTree>
    <p:extLst>
      <p:ext uri="{BB962C8B-B14F-4D97-AF65-F5344CB8AC3E}">
        <p14:creationId xmlns:p14="http://schemas.microsoft.com/office/powerpoint/2010/main" val="3079775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/>
          <a:lstStyle/>
          <a:p>
            <a:r>
              <a:rPr lang="ro-RO"/>
              <a:t>Clic pentru editare stil titlu</a:t>
            </a:r>
            <a:endParaRPr lang="en-US"/>
          </a:p>
        </p:txBody>
      </p:sp>
      <p:sp>
        <p:nvSpPr>
          <p:cNvPr id="3" name="Substituent text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număr diapozitiv 22">
            <a:extLst>
              <a:ext uri="{FF2B5EF4-FFF2-40B4-BE49-F238E27FC236}">
                <a16:creationId xmlns:a16="http://schemas.microsoft.com/office/drawing/2014/main" id="{49F463E1-ED71-4892-950F-18201D2364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4925" y="6597650"/>
            <a:ext cx="576263" cy="2603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C0B367-A452-4BE8-9F57-1C9651F27798}" type="slidenum">
              <a:rPr lang="en-US" altLang="ro-RO"/>
              <a:pPr>
                <a:defRPr/>
              </a:pPr>
              <a:t>‹#›</a:t>
            </a:fld>
            <a:r>
              <a:rPr lang="en-US" altLang="ro-RO" dirty="0"/>
              <a:t> </a:t>
            </a:r>
          </a:p>
        </p:txBody>
      </p:sp>
      <p:sp>
        <p:nvSpPr>
          <p:cNvPr id="5" name="Substituent dată 13">
            <a:extLst>
              <a:ext uri="{FF2B5EF4-FFF2-40B4-BE49-F238E27FC236}">
                <a16:creationId xmlns:a16="http://schemas.microsoft.com/office/drawing/2014/main" id="{D8A7FC07-F82B-488A-A0FB-CFDFFD5E85B9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343650" y="6481763"/>
            <a:ext cx="2476500" cy="476250"/>
          </a:xfrm>
        </p:spPr>
        <p:txBody>
          <a:bodyPr/>
          <a:lstStyle>
            <a:lvl1pPr algn="r" eaLnBrk="1" latinLnBrk="0" hangingPunct="1">
              <a:defRPr kumimoji="0" sz="1400">
                <a:solidFill>
                  <a:schemeClr val="tx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ubstituent subsol 2">
            <a:extLst>
              <a:ext uri="{FF2B5EF4-FFF2-40B4-BE49-F238E27FC236}">
                <a16:creationId xmlns:a16="http://schemas.microsoft.com/office/drawing/2014/main" id="{3F0A8F70-1BB9-4B26-99B5-C8979AAFE5F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085850" y="6462713"/>
            <a:ext cx="3962400" cy="457200"/>
          </a:xfrm>
        </p:spPr>
        <p:txBody>
          <a:bodyPr/>
          <a:lstStyle>
            <a:lvl1pPr eaLnBrk="1" latinLnBrk="0" hangingPunct="1">
              <a:defRPr kumimoji="0" sz="1400">
                <a:solidFill>
                  <a:schemeClr val="tx2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pt-BR"/>
              <a:t>Curs 2 - SACCDMM - Master, Sem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212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vertical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  <a:prstGeom prst="rect">
            <a:avLst/>
          </a:prstGeom>
        </p:spPr>
        <p:txBody>
          <a:bodyPr vert="eaVert"/>
          <a:lstStyle/>
          <a:p>
            <a:r>
              <a:rPr lang="ro-RO"/>
              <a:t>Clic pentru editare stil titlu</a:t>
            </a:r>
            <a:endParaRPr lang="en-US"/>
          </a:p>
        </p:txBody>
      </p:sp>
      <p:sp>
        <p:nvSpPr>
          <p:cNvPr id="3" name="Substituent text vertical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012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609600" y="1803400"/>
            <a:ext cx="8153400" cy="436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Substituent număr diapozitiv 22">
            <a:extLst>
              <a:ext uri="{FF2B5EF4-FFF2-40B4-BE49-F238E27FC236}">
                <a16:creationId xmlns:a16="http://schemas.microsoft.com/office/drawing/2014/main" id="{CE688664-EBBC-4D16-A9F8-3388A80D9FB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34925" y="6597650"/>
            <a:ext cx="576263" cy="2603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5C940B-85D3-4F92-B5DB-8253791EDA86}" type="slidenum">
              <a:rPr lang="en-US" altLang="ro-RO"/>
              <a:pPr>
                <a:defRPr/>
              </a:pPr>
              <a:t>‹#›</a:t>
            </a:fld>
            <a:r>
              <a:rPr lang="en-US" altLang="ro-RO" dirty="0"/>
              <a:t> </a:t>
            </a:r>
          </a:p>
        </p:txBody>
      </p:sp>
      <p:sp>
        <p:nvSpPr>
          <p:cNvPr id="5" name="Substituent dată 13">
            <a:extLst>
              <a:ext uri="{FF2B5EF4-FFF2-40B4-BE49-F238E27FC236}">
                <a16:creationId xmlns:a16="http://schemas.microsoft.com/office/drawing/2014/main" id="{B52FF885-DB78-4C05-B227-671F7C6C1CB1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343650" y="6481763"/>
            <a:ext cx="2476500" cy="476250"/>
          </a:xfrm>
        </p:spPr>
        <p:txBody>
          <a:bodyPr/>
          <a:lstStyle>
            <a:lvl1pPr algn="r" eaLnBrk="1" latinLnBrk="0" hangingPunct="1">
              <a:defRPr kumimoji="0" sz="1400">
                <a:solidFill>
                  <a:schemeClr val="tx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ubstituent subsol 2">
            <a:extLst>
              <a:ext uri="{FF2B5EF4-FFF2-40B4-BE49-F238E27FC236}">
                <a16:creationId xmlns:a16="http://schemas.microsoft.com/office/drawing/2014/main" id="{2CEDBDE1-31DE-48DD-BBB4-1F22AF7CBFD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085850" y="6462713"/>
            <a:ext cx="3962400" cy="457200"/>
          </a:xfrm>
        </p:spPr>
        <p:txBody>
          <a:bodyPr/>
          <a:lstStyle>
            <a:lvl1pPr eaLnBrk="1" latinLnBrk="0" hangingPunct="1">
              <a:defRPr kumimoji="0" sz="1400">
                <a:solidFill>
                  <a:schemeClr val="tx2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pt-BR"/>
              <a:t>Curs </a:t>
            </a:r>
            <a:r>
              <a:rPr lang="ro-RO"/>
              <a:t>2</a:t>
            </a:r>
            <a:r>
              <a:rPr lang="pt-BR"/>
              <a:t> - SACCDMM - Master, Sem 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197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/>
          <a:lstStyle/>
          <a:p>
            <a:r>
              <a:rPr lang="ro-RO"/>
              <a:t>Clic pentru editare stil titlu</a:t>
            </a:r>
            <a:endParaRPr lang="en-US"/>
          </a:p>
        </p:txBody>
      </p:sp>
      <p:sp>
        <p:nvSpPr>
          <p:cNvPr id="3" name="Substituent dată 13">
            <a:extLst>
              <a:ext uri="{FF2B5EF4-FFF2-40B4-BE49-F238E27FC236}">
                <a16:creationId xmlns:a16="http://schemas.microsoft.com/office/drawing/2014/main" id="{7ABBE739-FBB1-4612-83A5-346D2B747D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84900" y="6481763"/>
            <a:ext cx="24765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ubstituent subsol 2">
            <a:extLst>
              <a:ext uri="{FF2B5EF4-FFF2-40B4-BE49-F238E27FC236}">
                <a16:creationId xmlns:a16="http://schemas.microsoft.com/office/drawing/2014/main" id="{D9B519C6-9B99-43B7-A22F-6A40EED38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7100" y="6505575"/>
            <a:ext cx="39624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Curs 2 - SACCDMM - Master, Sem I</a:t>
            </a:r>
            <a:endParaRPr lang="en-US"/>
          </a:p>
        </p:txBody>
      </p:sp>
      <p:sp>
        <p:nvSpPr>
          <p:cNvPr id="5" name="Substituent număr diapozitiv 22">
            <a:extLst>
              <a:ext uri="{FF2B5EF4-FFF2-40B4-BE49-F238E27FC236}">
                <a16:creationId xmlns:a16="http://schemas.microsoft.com/office/drawing/2014/main" id="{BEB14FB3-FB93-43E1-935C-9036F581C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B80339-C508-4FD0-BDD5-8EAC20DA0FB3}" type="slidenum">
              <a:rPr lang="en-US" altLang="ro-RO"/>
              <a:pPr>
                <a:defRPr/>
              </a:pPr>
              <a:t>‹#›</a:t>
            </a:fld>
            <a:endParaRPr lang="en-US" altLang="ro-RO"/>
          </a:p>
        </p:txBody>
      </p:sp>
    </p:spTree>
    <p:extLst>
      <p:ext uri="{BB962C8B-B14F-4D97-AF65-F5344CB8AC3E}">
        <p14:creationId xmlns:p14="http://schemas.microsoft.com/office/powerpoint/2010/main" val="1471785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reptunghi 8">
            <a:extLst>
              <a:ext uri="{FF2B5EF4-FFF2-40B4-BE49-F238E27FC236}">
                <a16:creationId xmlns:a16="http://schemas.microsoft.com/office/drawing/2014/main" id="{F5C460C5-6D7A-4D77-A9A4-38045F2D09A4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 useBgFill="1">
        <p:nvSpPr>
          <p:cNvPr id="8" name="Dreptunghi rotunjit 7">
            <a:extLst>
              <a:ext uri="{FF2B5EF4-FFF2-40B4-BE49-F238E27FC236}">
                <a16:creationId xmlns:a16="http://schemas.microsoft.com/office/drawing/2014/main" id="{13F8EBA7-823E-455F-A5AE-F939A4FC7F9D}"/>
              </a:ext>
            </a:extLst>
          </p:cNvPr>
          <p:cNvSpPr/>
          <p:nvPr/>
        </p:nvSpPr>
        <p:spPr>
          <a:xfrm>
            <a:off x="63500" y="69850"/>
            <a:ext cx="9013825" cy="65278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28" name="Substituent text 12">
            <a:extLst>
              <a:ext uri="{FF2B5EF4-FFF2-40B4-BE49-F238E27FC236}">
                <a16:creationId xmlns:a16="http://schemas.microsoft.com/office/drawing/2014/main" id="{D50FA81F-7A2E-4222-8F67-52FD3368115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o-RO" altLang="ro-RO"/>
              <a:t>Clic pentru editare stiluri text Coordonator</a:t>
            </a:r>
          </a:p>
          <a:p>
            <a:pPr lvl="1"/>
            <a:r>
              <a:rPr lang="ro-RO" altLang="ro-RO"/>
              <a:t>Al doilea nivel</a:t>
            </a:r>
          </a:p>
          <a:p>
            <a:pPr lvl="2"/>
            <a:r>
              <a:rPr lang="ro-RO" altLang="ro-RO"/>
              <a:t>Al treilea nivel</a:t>
            </a:r>
          </a:p>
          <a:p>
            <a:pPr lvl="3"/>
            <a:r>
              <a:rPr lang="ro-RO" altLang="ro-RO"/>
              <a:t>Al patrulea nivel</a:t>
            </a:r>
          </a:p>
          <a:p>
            <a:pPr lvl="4"/>
            <a:r>
              <a:rPr lang="ro-RO" altLang="ro-RO"/>
              <a:t>Al cincilea nivel</a:t>
            </a:r>
            <a:endParaRPr lang="en-US" altLang="ro-RO"/>
          </a:p>
        </p:txBody>
      </p:sp>
      <p:sp>
        <p:nvSpPr>
          <p:cNvPr id="14" name="Substituent dată 13">
            <a:extLst>
              <a:ext uri="{FF2B5EF4-FFF2-40B4-BE49-F238E27FC236}">
                <a16:creationId xmlns:a16="http://schemas.microsoft.com/office/drawing/2014/main" id="{5668BBF3-0691-4F2C-BB57-6F214D0558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Substituent subsol 2">
            <a:extLst>
              <a:ext uri="{FF2B5EF4-FFF2-40B4-BE49-F238E27FC236}">
                <a16:creationId xmlns:a16="http://schemas.microsoft.com/office/drawing/2014/main" id="{8A42C4B0-C45F-4AD7-8B01-2002486948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pt-BR"/>
              <a:t>Curs 2 - SACCDMM - Master, Sem I</a:t>
            </a:r>
            <a:endParaRPr lang="en-US" dirty="0"/>
          </a:p>
        </p:txBody>
      </p:sp>
      <p:sp>
        <p:nvSpPr>
          <p:cNvPr id="23" name="Substituent număr diapozitiv 22">
            <a:extLst>
              <a:ext uri="{FF2B5EF4-FFF2-40B4-BE49-F238E27FC236}">
                <a16:creationId xmlns:a16="http://schemas.microsoft.com/office/drawing/2014/main" id="{426D7335-C17D-4E9E-A985-763A5FAF1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500" y="6597650"/>
            <a:ext cx="620713" cy="260350"/>
          </a:xfrm>
          <a:prstGeom prst="ellipse">
            <a:avLst/>
          </a:prstGeom>
          <a:solidFill>
            <a:schemeClr val="accent1"/>
          </a:solidFill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  <a:noAutofit/>
          </a:bodyPr>
          <a:lstStyle>
            <a:lvl1pPr algn="ctr" eaLnBrk="1" hangingPunct="1">
              <a:defRPr sz="1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91EAD9C7-BF81-43CD-811F-3B385B9BFE77}" type="slidenum">
              <a:rPr lang="en-US" altLang="ro-RO"/>
              <a:pPr>
                <a:defRPr/>
              </a:pPr>
              <a:t>‹#›</a:t>
            </a:fld>
            <a:endParaRPr lang="en-US" altLang="ro-RO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41" r:id="rId1"/>
    <p:sldLayoutId id="2147484742" r:id="rId2"/>
    <p:sldLayoutId id="2147484743" r:id="rId3"/>
    <p:sldLayoutId id="2147484744" r:id="rId4"/>
    <p:sldLayoutId id="2147484745" r:id="rId5"/>
    <p:sldLayoutId id="2147484746" r:id="rId6"/>
    <p:sldLayoutId id="2147484747" r:id="rId7"/>
    <p:sldLayoutId id="2147484748" r:id="rId8"/>
    <p:sldLayoutId id="2147484749" r:id="rId9"/>
    <p:sldLayoutId id="2147484750" r:id="rId10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CAD5FE"/>
        </a:buClr>
        <a:buSzPct val="8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375"/>
        </a:spcBef>
        <a:spcAft>
          <a:spcPct val="0"/>
        </a:spcAft>
        <a:buClr>
          <a:srgbClr val="7A6A60"/>
        </a:buClr>
        <a:buSzPct val="80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7A6A60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amelia.Florea@com.utcluj.r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2.png"/><Relationship Id="rId4" Type="http://schemas.openxmlformats.org/officeDocument/2006/relationships/image" Target="../media/image22.png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3.png"/><Relationship Id="rId7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image" Target="../media/image40.wmf"/><Relationship Id="rId7" Type="http://schemas.openxmlformats.org/officeDocument/2006/relationships/image" Target="../media/image44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wmf"/><Relationship Id="rId5" Type="http://schemas.openxmlformats.org/officeDocument/2006/relationships/image" Target="../media/image42.wmf"/><Relationship Id="rId4" Type="http://schemas.openxmlformats.org/officeDocument/2006/relationships/image" Target="../media/image41.wmf"/><Relationship Id="rId9" Type="http://schemas.openxmlformats.org/officeDocument/2006/relationships/image" Target="../media/image46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wmf"/><Relationship Id="rId4" Type="http://schemas.openxmlformats.org/officeDocument/2006/relationships/image" Target="../media/image48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jpeg"/><Relationship Id="rId7" Type="http://schemas.openxmlformats.org/officeDocument/2006/relationships/image" Target="../media/image5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jpe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6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0.wmf"/><Relationship Id="rId5" Type="http://schemas.openxmlformats.org/officeDocument/2006/relationships/image" Target="../media/image59.emf"/><Relationship Id="rId10" Type="http://schemas.openxmlformats.org/officeDocument/2006/relationships/image" Target="../media/image63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3.wmf"/><Relationship Id="rId4" Type="http://schemas.openxmlformats.org/officeDocument/2006/relationships/oleObject" Target="../embeddings/oleObject2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50.jpeg"/><Relationship Id="rId7" Type="http://schemas.openxmlformats.org/officeDocument/2006/relationships/image" Target="../media/image85.jpeg"/><Relationship Id="rId12" Type="http://schemas.openxmlformats.org/officeDocument/2006/relationships/image" Target="../media/image9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3.png"/><Relationship Id="rId11" Type="http://schemas.openxmlformats.org/officeDocument/2006/relationships/image" Target="../media/image97.png"/><Relationship Id="rId5" Type="http://schemas.openxmlformats.org/officeDocument/2006/relationships/image" Target="../media/image92.png"/><Relationship Id="rId10" Type="http://schemas.openxmlformats.org/officeDocument/2006/relationships/image" Target="../media/image96.png"/><Relationship Id="rId4" Type="http://schemas.openxmlformats.org/officeDocument/2006/relationships/image" Target="../media/image91.png"/><Relationship Id="rId9" Type="http://schemas.openxmlformats.org/officeDocument/2006/relationships/image" Target="../media/image9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50.jpe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1.png"/><Relationship Id="rId11" Type="http://schemas.openxmlformats.org/officeDocument/2006/relationships/image" Target="../media/image102.png"/><Relationship Id="rId5" Type="http://schemas.openxmlformats.org/officeDocument/2006/relationships/image" Target="../media/image100.png"/><Relationship Id="rId10" Type="http://schemas.openxmlformats.org/officeDocument/2006/relationships/image" Target="../media/image87.jpeg"/><Relationship Id="rId4" Type="http://schemas.openxmlformats.org/officeDocument/2006/relationships/image" Target="../media/image99.png"/><Relationship Id="rId9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9" Type="http://schemas.openxmlformats.org/officeDocument/2006/relationships/image" Target="../media/image87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10" Type="http://schemas.openxmlformats.org/officeDocument/2006/relationships/image" Target="../media/image87.jpeg"/><Relationship Id="rId4" Type="http://schemas.openxmlformats.org/officeDocument/2006/relationships/image" Target="../media/image112.png"/><Relationship Id="rId9" Type="http://schemas.openxmlformats.org/officeDocument/2006/relationships/image" Target="../media/image11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>
            <a:extLst>
              <a:ext uri="{FF2B5EF4-FFF2-40B4-BE49-F238E27FC236}">
                <a16:creationId xmlns:a16="http://schemas.microsoft.com/office/drawing/2014/main" id="{70613ACD-2F4E-48B0-8EA9-D332E99AD44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0825" y="5445125"/>
            <a:ext cx="8429625" cy="1296988"/>
          </a:xfrm>
        </p:spPr>
        <p:txBody>
          <a:bodyPr>
            <a:normAutofit fontScale="92500" lnSpcReduction="10000"/>
          </a:bodyPr>
          <a:lstStyle/>
          <a:p>
            <a:pPr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r>
              <a:rPr lang="en-US" dirty="0"/>
              <a:t>Intelligent and multimodal </a:t>
            </a:r>
            <a:r>
              <a:rPr lang="ro-RO" dirty="0"/>
              <a:t>i</a:t>
            </a:r>
            <a:r>
              <a:rPr lang="en-US" dirty="0"/>
              <a:t>mage processing and analysis</a:t>
            </a:r>
            <a:r>
              <a:rPr lang="ro-RO" dirty="0"/>
              <a:t> </a:t>
            </a:r>
            <a:r>
              <a:rPr lang="en-US" dirty="0"/>
              <a:t>group </a:t>
            </a:r>
            <a:r>
              <a:rPr lang="ro-RO" dirty="0"/>
              <a:t>(</a:t>
            </a:r>
            <a:r>
              <a:rPr lang="en-US" dirty="0"/>
              <a:t>IMIPA</a:t>
            </a:r>
            <a:r>
              <a:rPr lang="ro-RO" dirty="0"/>
              <a:t>),</a:t>
            </a:r>
          </a:p>
          <a:p>
            <a:pPr eaLnBrk="1" fontAlgn="auto" hangingPunct="1">
              <a:spcBef>
                <a:spcPts val="580"/>
              </a:spcBef>
              <a:spcAft>
                <a:spcPts val="0"/>
              </a:spcAft>
              <a:buFont typeface="Wingdings 2"/>
              <a:buNone/>
              <a:defRPr/>
            </a:pPr>
            <a:r>
              <a:rPr lang="ro-RO" dirty="0"/>
              <a:t>Communications Departament, ETTI, TUCN,</a:t>
            </a:r>
          </a:p>
          <a:p>
            <a:pPr eaLnBrk="1" fontAlgn="auto" hangingPunct="1">
              <a:spcBef>
                <a:spcPts val="580"/>
              </a:spcBef>
              <a:spcAft>
                <a:spcPts val="0"/>
              </a:spcAft>
              <a:buFont typeface="Wingdings 2"/>
              <a:buNone/>
              <a:defRPr/>
            </a:pPr>
            <a:r>
              <a:rPr lang="ro-RO" dirty="0"/>
              <a:t>E</a:t>
            </a:r>
            <a:r>
              <a:rPr lang="pt-BR" dirty="0"/>
              <a:t>-mail: </a:t>
            </a:r>
            <a:r>
              <a:rPr lang="ro-RO" dirty="0" err="1">
                <a:hlinkClick r:id="rId3"/>
              </a:rPr>
              <a:t>Camelia.Florea</a:t>
            </a:r>
            <a:r>
              <a:rPr lang="pt-BR" dirty="0">
                <a:hlinkClick r:id="rId3"/>
              </a:rPr>
              <a:t>@</a:t>
            </a:r>
            <a:r>
              <a:rPr lang="ro-RO" dirty="0" err="1">
                <a:hlinkClick r:id="rId3"/>
              </a:rPr>
              <a:t>com</a:t>
            </a:r>
            <a:r>
              <a:rPr lang="pt-BR" dirty="0">
                <a:hlinkClick r:id="rId3"/>
              </a:rPr>
              <a:t>.utcluj.ro</a:t>
            </a:r>
            <a:r>
              <a:rPr lang="ro-RO" dirty="0"/>
              <a:t>,</a:t>
            </a:r>
          </a:p>
          <a:p>
            <a:pPr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r>
              <a:rPr lang="en-US" dirty="0"/>
              <a:t>Address</a:t>
            </a:r>
            <a:r>
              <a:rPr lang="ro-RO" dirty="0"/>
              <a:t>: </a:t>
            </a:r>
            <a:r>
              <a:rPr lang="pt-BR" dirty="0"/>
              <a:t>C. Daicoviciu, 15</a:t>
            </a:r>
            <a:r>
              <a:rPr lang="ro-RO" dirty="0"/>
              <a:t>, room 431, Cluj-Napoca, RO.</a:t>
            </a: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91BD91F0-6474-483D-8FE4-146E2AFB2DE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954213"/>
            <a:ext cx="8229600" cy="147002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o-RO">
                <a:solidFill>
                  <a:schemeClr val="tx1"/>
                </a:solidFill>
              </a:rPr>
              <a:t>Sisteme avansate de codare și compresie a datelor multimedia</a:t>
            </a:r>
            <a:br>
              <a:rPr lang="ro-RO">
                <a:solidFill>
                  <a:schemeClr val="tx1"/>
                </a:solidFill>
              </a:rPr>
            </a:br>
            <a:r>
              <a:rPr lang="ro-RO" sz="3100">
                <a:solidFill>
                  <a:schemeClr val="accent1">
                    <a:lumMod val="50000"/>
                  </a:schemeClr>
                </a:solidFill>
              </a:rPr>
              <a:t>Curs 2 – Curs introductiv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A2CB62EE-24B0-4993-ABF3-4F9FA8D15CA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68313" y="188913"/>
            <a:ext cx="8567737" cy="8493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o-RO" altLang="ro-RO"/>
              <a:t>Reprezentarea informației: </a:t>
            </a:r>
            <a:r>
              <a:rPr lang="vi-VN" altLang="ro-RO"/>
              <a:t>Culoarea</a:t>
            </a:r>
            <a:endParaRPr lang="ro-RO" altLang="ro-RO"/>
          </a:p>
        </p:txBody>
      </p:sp>
      <p:sp>
        <p:nvSpPr>
          <p:cNvPr id="25603" name="Content Placeholder 2">
            <a:extLst>
              <a:ext uri="{FF2B5EF4-FFF2-40B4-BE49-F238E27FC236}">
                <a16:creationId xmlns:a16="http://schemas.microsoft.com/office/drawing/2014/main" id="{8587108D-EFE3-4FEE-9D52-E74D73FDBBC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68313" y="1052513"/>
            <a:ext cx="8496300" cy="5400675"/>
          </a:xfrm>
        </p:spPr>
        <p:txBody>
          <a:bodyPr/>
          <a:lstStyle/>
          <a:p>
            <a:r>
              <a:rPr lang="ro-RO" altLang="ro-RO" sz="1600"/>
              <a:t>Culoarea este o senzaţie subiectivă produsă la nivelul creierului - ochiul uman conţine două tipuri de celule receptoare:</a:t>
            </a:r>
          </a:p>
          <a:p>
            <a:pPr lvl="1"/>
            <a:r>
              <a:rPr lang="ro-RO" altLang="ro-RO" sz="1600" b="1"/>
              <a:t>Bastonaşele  </a:t>
            </a:r>
          </a:p>
          <a:p>
            <a:pPr lvl="2"/>
            <a:r>
              <a:rPr lang="ro-RO" altLang="ro-RO" sz="1600"/>
              <a:t>celulele folosite pentru vederea nocturnă - acestea </a:t>
            </a:r>
            <a:r>
              <a:rPr lang="ro-RO" altLang="ro-RO" sz="1600" i="1"/>
              <a:t>nu pot distinge culorile</a:t>
            </a:r>
            <a:endParaRPr lang="ro-RO" altLang="ro-RO" sz="1600"/>
          </a:p>
          <a:p>
            <a:pPr lvl="1"/>
            <a:r>
              <a:rPr lang="ro-RO" altLang="ro-RO" sz="1600" b="1"/>
              <a:t>Conurile </a:t>
            </a:r>
          </a:p>
          <a:p>
            <a:pPr lvl="2"/>
            <a:r>
              <a:rPr lang="ro-RO" altLang="ro-RO" sz="1600"/>
              <a:t>folosite pentru vederea </a:t>
            </a:r>
            <a:r>
              <a:rPr lang="ro-RO" altLang="ro-RO" sz="1600" i="1"/>
              <a:t>cromatică</a:t>
            </a:r>
            <a:r>
              <a:rPr lang="ro-RO" altLang="ro-RO" sz="1600"/>
              <a:t> -  sunt capabile să interpreteze culorile. </a:t>
            </a:r>
          </a:p>
          <a:p>
            <a:pPr lvl="2"/>
            <a:r>
              <a:rPr lang="ro-RO" altLang="ro-RO" sz="1600"/>
              <a:t>celulele de tip con sunt împărţite în trei subcategorii, fiecare din acestea fiind capabilă să recepţioneze o anumită lungime de undă.</a:t>
            </a:r>
          </a:p>
          <a:p>
            <a:endParaRPr lang="ro-RO" altLang="ro-RO" sz="1600"/>
          </a:p>
          <a:p>
            <a:pPr>
              <a:buFont typeface="Wingdings 2" panose="05020102010507070707" pitchFamily="18" charset="2"/>
              <a:buNone/>
            </a:pPr>
            <a:r>
              <a:rPr lang="ro-RO" altLang="ro-RO" sz="1600"/>
              <a:t>	=&gt; Faptul că ochiul reacţionează la trei stimuli (lungime de undă diferite), conduce la ideea de </a:t>
            </a:r>
            <a:r>
              <a:rPr lang="ro-RO" altLang="ro-RO" sz="1600" b="1" i="1"/>
              <a:t>teoria vederii tricrome </a:t>
            </a:r>
            <a:r>
              <a:rPr lang="ro-RO" altLang="ro-RO" sz="1600" i="1"/>
              <a:t>adică orice culoare poate </a:t>
            </a:r>
            <a:r>
              <a:rPr lang="ro-RO" altLang="ro-RO" sz="1600"/>
              <a:t>fi reprezentată prin combinaţia a trei </a:t>
            </a:r>
            <a:r>
              <a:rPr lang="ro-RO" altLang="ro-RO" sz="1600" b="1"/>
              <a:t>culori primare </a:t>
            </a:r>
            <a:r>
              <a:rPr lang="ro-RO" altLang="ro-RO" sz="1600"/>
              <a:t>(uzual:</a:t>
            </a:r>
            <a:r>
              <a:rPr lang="ro-RO" altLang="ro-RO" sz="1600" b="1"/>
              <a:t> </a:t>
            </a:r>
            <a:r>
              <a:rPr lang="ro-RO" altLang="ro-RO" sz="1600" i="1"/>
              <a:t>roşu, verde şi albastru)</a:t>
            </a:r>
            <a:r>
              <a:rPr lang="ro-RO" altLang="ro-RO" sz="1600"/>
              <a:t>. </a:t>
            </a:r>
          </a:p>
          <a:p>
            <a:endParaRPr lang="ro-RO" altLang="ro-RO" sz="1600"/>
          </a:p>
          <a:p>
            <a:r>
              <a:rPr lang="ro-RO" altLang="ro-RO" sz="1600"/>
              <a:t>Prin </a:t>
            </a:r>
            <a:r>
              <a:rPr lang="ro-RO" altLang="ro-RO" sz="1600" b="1" i="1"/>
              <a:t>amestecul aditiv a culorilor primare</a:t>
            </a:r>
            <a:r>
              <a:rPr lang="ro-RO" altLang="ro-RO" sz="1600"/>
              <a:t>, folosind factori de ponderare adecvați, se poate obține orice culoare din natură. </a:t>
            </a:r>
          </a:p>
          <a:p>
            <a:endParaRPr lang="ro-RO" altLang="ro-RO" sz="1600"/>
          </a:p>
          <a:p>
            <a:r>
              <a:rPr lang="ro-RO" altLang="ro-RO" sz="1600"/>
              <a:t> </a:t>
            </a:r>
            <a:r>
              <a:rPr lang="ro-RO" altLang="ro-RO" sz="1600" b="1"/>
              <a:t>culorile primare </a:t>
            </a:r>
            <a:r>
              <a:rPr lang="ro-RO" altLang="ro-RO" sz="1600"/>
              <a:t>diferă în funcție de </a:t>
            </a:r>
            <a:r>
              <a:rPr lang="ro-RO" altLang="ro-RO" sz="1600" b="1"/>
              <a:t>echipament (RGB </a:t>
            </a:r>
            <a:r>
              <a:rPr lang="ro-RO" altLang="ro-RO" sz="1600"/>
              <a:t>afișare</a:t>
            </a:r>
            <a:r>
              <a:rPr lang="ro-RO" altLang="ro-RO" sz="1600" b="1"/>
              <a:t>, CMYK  </a:t>
            </a:r>
            <a:r>
              <a:rPr lang="ro-RO" altLang="ro-RO" sz="1600"/>
              <a:t>imprimare, etc.</a:t>
            </a:r>
            <a:r>
              <a:rPr lang="ro-RO" altLang="ro-RO" sz="1600" i="1"/>
              <a:t>)</a:t>
            </a:r>
            <a:endParaRPr lang="ro-RO" altLang="ro-RO" sz="1600" b="1"/>
          </a:p>
          <a:p>
            <a:endParaRPr lang="ro-RO" altLang="ro-RO" sz="16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FDE5E9-0460-40D5-B87A-D92F11F3DC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Curs </a:t>
            </a:r>
            <a:r>
              <a:rPr lang="ro-RO"/>
              <a:t>2</a:t>
            </a:r>
            <a:r>
              <a:rPr lang="pt-BR"/>
              <a:t> - SACCDMM - Master, Sem I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3E41BC-2E38-4F48-BBA1-94260F8A9A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62DCBC-889C-4816-AE84-EB51B687D699}" type="slidenum">
              <a:rPr lang="en-US" altLang="ro-RO" smtClean="0"/>
              <a:pPr>
                <a:defRPr/>
              </a:pPr>
              <a:t>10</a:t>
            </a:fld>
            <a:r>
              <a:rPr lang="en-US" altLang="ro-RO"/>
              <a:t> </a:t>
            </a:r>
            <a:endParaRPr lang="en-US" altLang="ro-RO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A91E50DC-A043-4F3E-A428-442B62111E7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68313" y="188913"/>
            <a:ext cx="8567737" cy="8493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o-RO" altLang="ro-RO" sz="3600"/>
              <a:t>Adâncimea de culoare</a:t>
            </a:r>
            <a:endParaRPr lang="en-US" altLang="ro-RO" sz="3600"/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2FC64631-823D-489C-91A3-3BAE6522861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68313" y="1052513"/>
            <a:ext cx="8496300" cy="5400675"/>
          </a:xfrm>
        </p:spPr>
        <p:txBody>
          <a:bodyPr/>
          <a:lstStyle/>
          <a:p>
            <a:r>
              <a:rPr lang="ro-RO" altLang="ro-RO" sz="2000"/>
              <a:t>1bit/pixel</a:t>
            </a:r>
            <a:r>
              <a:rPr lang="en-US" altLang="ro-RO" sz="2000"/>
              <a:t> </a:t>
            </a:r>
          </a:p>
          <a:p>
            <a:pPr lvl="1"/>
            <a:r>
              <a:rPr lang="ro-RO" altLang="ro-RO" sz="1800"/>
              <a:t>imagini binare</a:t>
            </a:r>
            <a:r>
              <a:rPr lang="en-US" altLang="ro-RO" sz="1800"/>
              <a:t> </a:t>
            </a:r>
            <a:r>
              <a:rPr lang="ro-RO" altLang="ro-RO" sz="1800"/>
              <a:t>(imaginile alb-negru, de fax, etc.)</a:t>
            </a:r>
          </a:p>
          <a:p>
            <a:r>
              <a:rPr lang="vi-VN" altLang="ro-RO" sz="2000"/>
              <a:t>4 biţi/pixel (precizie mică)</a:t>
            </a:r>
            <a:endParaRPr lang="en-US" altLang="ro-RO" sz="2000"/>
          </a:p>
          <a:p>
            <a:pPr lvl="1"/>
            <a:r>
              <a:rPr lang="fr-FR" altLang="ro-RO" sz="2000"/>
              <a:t>imagini cu nivele de gri (</a:t>
            </a:r>
            <a:r>
              <a:rPr lang="ro-RO" altLang="ro-RO" sz="2000"/>
              <a:t>16 nivele de gri</a:t>
            </a:r>
            <a:r>
              <a:rPr lang="fr-FR" altLang="ro-RO" sz="2000"/>
              <a:t>)</a:t>
            </a:r>
          </a:p>
          <a:p>
            <a:pPr lvl="1"/>
            <a:r>
              <a:rPr lang="vi-VN" altLang="ro-RO" sz="2000"/>
              <a:t>grafică pentru calculator</a:t>
            </a:r>
          </a:p>
          <a:p>
            <a:r>
              <a:rPr lang="it-IT" altLang="ro-RO" sz="2000"/>
              <a:t>8 biţi/pixel</a:t>
            </a:r>
          </a:p>
          <a:p>
            <a:pPr lvl="1"/>
            <a:r>
              <a:rPr lang="it-IT" altLang="ro-RO" sz="2000"/>
              <a:t>imagini atonale (“grayscale”- pe scara de gri)</a:t>
            </a:r>
          </a:p>
          <a:p>
            <a:pPr lvl="1"/>
            <a:r>
              <a:rPr lang="it-IT" altLang="ro-RO" sz="2000"/>
              <a:t>Imagini color - </a:t>
            </a:r>
            <a:r>
              <a:rPr lang="en-US" altLang="ro-RO" sz="2000"/>
              <a:t>256 culori (uz general)</a:t>
            </a:r>
            <a:endParaRPr lang="it-IT" altLang="ro-RO" sz="2000"/>
          </a:p>
          <a:p>
            <a:r>
              <a:rPr lang="en-US" altLang="ro-RO" sz="2000"/>
              <a:t>16 biţi/pixel</a:t>
            </a:r>
          </a:p>
          <a:p>
            <a:pPr lvl="1"/>
            <a:r>
              <a:rPr lang="en-US" altLang="ro-RO" sz="1800"/>
              <a:t> utilizat de </a:t>
            </a:r>
            <a:r>
              <a:rPr lang="ro-RO" altLang="ro-RO" sz="1800"/>
              <a:t>unele sisteme de calcul</a:t>
            </a:r>
            <a:r>
              <a:rPr lang="en-US" altLang="ro-RO" sz="1800"/>
              <a:t> (</a:t>
            </a:r>
            <a:r>
              <a:rPr lang="ro-RO" altLang="ro-RO" sz="1800"/>
              <a:t>r=5biţi,</a:t>
            </a:r>
            <a:r>
              <a:rPr lang="en-US" altLang="ro-RO" sz="1800"/>
              <a:t> </a:t>
            </a:r>
            <a:r>
              <a:rPr lang="ro-RO" altLang="ro-RO" sz="1800"/>
              <a:t>g=6biţi, b=5biţi</a:t>
            </a:r>
            <a:r>
              <a:rPr lang="en-US" altLang="ro-RO" sz="1800"/>
              <a:t>) </a:t>
            </a:r>
          </a:p>
          <a:p>
            <a:r>
              <a:rPr lang="en-US" altLang="ro-RO" sz="2000"/>
              <a:t>24 biţi/pixel (</a:t>
            </a:r>
            <a:r>
              <a:rPr lang="ro-RO" altLang="ro-RO" sz="2000"/>
              <a:t>true color</a:t>
            </a:r>
            <a:r>
              <a:rPr lang="en-US" altLang="ro-RO" sz="2000"/>
              <a:t>)</a:t>
            </a:r>
          </a:p>
          <a:p>
            <a:pPr lvl="1"/>
            <a:r>
              <a:rPr lang="en-US" altLang="ro-RO" sz="1800"/>
              <a:t> </a:t>
            </a:r>
            <a:r>
              <a:rPr lang="ro-RO" altLang="ro-RO" sz="1800"/>
              <a:t>sunt suficienţi pentru a reprezenta toate culorile</a:t>
            </a:r>
            <a:r>
              <a:rPr lang="en-US" altLang="ro-RO" sz="1800"/>
              <a:t> </a:t>
            </a:r>
            <a:r>
              <a:rPr lang="it-IT" altLang="ro-RO" sz="1800"/>
              <a:t>pe care ochiul uman le poate distinge</a:t>
            </a:r>
            <a:endParaRPr lang="en-US" altLang="ro-RO" sz="1800"/>
          </a:p>
          <a:p>
            <a:r>
              <a:rPr lang="en-US" altLang="ro-RO" sz="2000"/>
              <a:t>30, 36, 48 biţi/pixel </a:t>
            </a:r>
          </a:p>
          <a:p>
            <a:pPr lvl="1"/>
            <a:r>
              <a:rPr lang="en-US" altLang="ro-RO" sz="1800"/>
              <a:t>aplicaţii profesionale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224673-67BF-490F-84C1-BED285C657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Curs </a:t>
            </a:r>
            <a:r>
              <a:rPr lang="ro-RO"/>
              <a:t>2</a:t>
            </a:r>
            <a:r>
              <a:rPr lang="pt-BR"/>
              <a:t> - SACCDMM - Master, Sem I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E92600-D805-470E-9D10-40F325AD60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62DCBC-889C-4816-AE84-EB51B687D699}" type="slidenum">
              <a:rPr lang="en-US" altLang="ro-RO" smtClean="0"/>
              <a:pPr>
                <a:defRPr/>
              </a:pPr>
              <a:t>11</a:t>
            </a:fld>
            <a:r>
              <a:rPr lang="en-US" altLang="ro-RO"/>
              <a:t> </a:t>
            </a:r>
            <a:endParaRPr lang="en-US" altLang="ro-RO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05708EB2-9445-4BAE-9454-8269446657C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68313" y="188913"/>
            <a:ext cx="8567737" cy="8493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o-RO" altLang="ro-RO"/>
              <a:t>Adâncimea de culoare</a:t>
            </a:r>
          </a:p>
        </p:txBody>
      </p:sp>
      <p:sp>
        <p:nvSpPr>
          <p:cNvPr id="27651" name="Content Placeholder 2">
            <a:extLst>
              <a:ext uri="{FF2B5EF4-FFF2-40B4-BE49-F238E27FC236}">
                <a16:creationId xmlns:a16="http://schemas.microsoft.com/office/drawing/2014/main" id="{B3CFA106-D003-4667-B6E6-42E0EB3B015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68313" y="1052513"/>
            <a:ext cx="8496300" cy="5400675"/>
          </a:xfrm>
        </p:spPr>
        <p:txBody>
          <a:bodyPr/>
          <a:lstStyle/>
          <a:p>
            <a:endParaRPr lang="ro-RO" altLang="ro-RO" sz="1600"/>
          </a:p>
          <a:p>
            <a:r>
              <a:rPr lang="pt-BR" altLang="ro-RO" sz="1600"/>
              <a:t>Adâncimea de culoare </a:t>
            </a:r>
            <a:endParaRPr lang="ro-RO" altLang="ro-RO" sz="1600"/>
          </a:p>
          <a:p>
            <a:pPr lvl="1"/>
            <a:r>
              <a:rPr lang="pt-BR" altLang="ro-RO" sz="1600"/>
              <a:t>este factorul determinant în stabilirea </a:t>
            </a:r>
            <a:r>
              <a:rPr lang="ro-RO" altLang="ro-RO" sz="1600" b="1">
                <a:solidFill>
                  <a:srgbClr val="0433C7"/>
                </a:solidFill>
              </a:rPr>
              <a:t>dimensiunii unui fişier</a:t>
            </a:r>
            <a:r>
              <a:rPr lang="ro-RO" altLang="ro-RO" sz="1600"/>
              <a:t>. </a:t>
            </a:r>
            <a:endParaRPr lang="en-US" altLang="ro-RO" sz="1600"/>
          </a:p>
          <a:p>
            <a:endParaRPr lang="en-US" altLang="ro-RO" sz="1600"/>
          </a:p>
          <a:p>
            <a:r>
              <a:rPr lang="ro-RO" altLang="ro-RO" sz="1600"/>
              <a:t>Astfel, pentru stocarea informaţie de culoare</a:t>
            </a:r>
            <a:endParaRPr lang="en-US" altLang="ro-RO" sz="1600"/>
          </a:p>
          <a:p>
            <a:pPr lvl="1"/>
            <a:r>
              <a:rPr lang="en-US" altLang="ro-RO" sz="1600"/>
              <a:t>pentru </a:t>
            </a:r>
            <a:r>
              <a:rPr lang="vi-VN" altLang="ro-RO" sz="1600"/>
              <a:t>8 biţi</a:t>
            </a:r>
            <a:r>
              <a:rPr lang="en-US" altLang="ro-RO" sz="1600"/>
              <a:t>/</a:t>
            </a:r>
            <a:r>
              <a:rPr lang="ro-RO" altLang="ro-RO" sz="1600"/>
              <a:t>pixel</a:t>
            </a:r>
            <a:r>
              <a:rPr lang="vi-VN" altLang="ro-RO" sz="1600"/>
              <a:t>, spaţiul necesar stocării este de 1 octet</a:t>
            </a:r>
            <a:r>
              <a:rPr lang="en-US" altLang="ro-RO" sz="1600"/>
              <a:t>/pixel</a:t>
            </a:r>
            <a:r>
              <a:rPr lang="ro-RO" altLang="ro-RO" sz="1600"/>
              <a:t> (W×H×1 octet)</a:t>
            </a:r>
          </a:p>
          <a:p>
            <a:pPr lvl="1"/>
            <a:r>
              <a:rPr lang="ro-RO" altLang="ro-RO" sz="1600"/>
              <a:t>24 de biţi</a:t>
            </a:r>
            <a:r>
              <a:rPr lang="en-US" altLang="ro-RO" sz="1600"/>
              <a:t>/</a:t>
            </a:r>
            <a:r>
              <a:rPr lang="ro-RO" altLang="ro-RO" sz="1600"/>
              <a:t>pixel</a:t>
            </a:r>
            <a:r>
              <a:rPr lang="en-US" altLang="ro-RO" sz="1600"/>
              <a:t> este </a:t>
            </a:r>
            <a:r>
              <a:rPr lang="ro-RO" altLang="ro-RO" sz="1600"/>
              <a:t>nevoie de 3 octeţi</a:t>
            </a:r>
            <a:r>
              <a:rPr lang="en-US" altLang="ro-RO" sz="1600"/>
              <a:t>/ pixel</a:t>
            </a:r>
            <a:r>
              <a:rPr lang="ro-RO" altLang="ro-RO" sz="1600"/>
              <a:t> (W×H×3),</a:t>
            </a:r>
            <a:endParaRPr lang="en-US" altLang="ro-RO" sz="1600"/>
          </a:p>
          <a:p>
            <a:pPr lvl="1"/>
            <a:endParaRPr lang="en-US" altLang="ro-RO" sz="1600"/>
          </a:p>
          <a:p>
            <a:r>
              <a:rPr lang="vi-VN" altLang="ro-RO" sz="1600"/>
              <a:t>Prin </a:t>
            </a:r>
            <a:r>
              <a:rPr lang="pt-BR" altLang="ro-RO" sz="1600"/>
              <a:t>reducerea </a:t>
            </a:r>
            <a:r>
              <a:rPr lang="pt-BR" altLang="ro-RO" sz="1600" i="1"/>
              <a:t>adâncimii de culoare </a:t>
            </a:r>
          </a:p>
          <a:p>
            <a:pPr lvl="1"/>
            <a:r>
              <a:rPr lang="pt-BR" altLang="ro-RO" sz="1600" i="1"/>
              <a:t>putem obţine o scădere substanţială a </a:t>
            </a:r>
            <a:r>
              <a:rPr lang="ro-RO" altLang="ro-RO" sz="1600"/>
              <a:t>dimensiunii unui fişier</a:t>
            </a:r>
            <a:r>
              <a:rPr lang="en-US" altLang="ro-RO" sz="1600"/>
              <a:t>, </a:t>
            </a:r>
          </a:p>
          <a:p>
            <a:pPr lvl="1"/>
            <a:r>
              <a:rPr lang="en-US" altLang="ro-RO" sz="1600"/>
              <a:t>dar,</a:t>
            </a:r>
            <a:r>
              <a:rPr lang="ro-RO" altLang="ro-RO" sz="1600"/>
              <a:t> </a:t>
            </a:r>
            <a:r>
              <a:rPr lang="en-US" altLang="ro-RO" sz="1600"/>
              <a:t>se poate ajunge la o reducere a calitatii imaginii</a:t>
            </a:r>
            <a:r>
              <a:rPr lang="ro-RO" altLang="ro-RO" sz="1600"/>
              <a:t>, însă nu în mod obligatoriu. </a:t>
            </a:r>
            <a:endParaRPr lang="en-US" altLang="ro-RO" sz="1600"/>
          </a:p>
          <a:p>
            <a:endParaRPr lang="en-US" altLang="ro-RO" sz="1600"/>
          </a:p>
          <a:p>
            <a:r>
              <a:rPr lang="en-US" altLang="ro-RO" sz="1600"/>
              <a:t>O</a:t>
            </a:r>
            <a:r>
              <a:rPr lang="ro-RO" altLang="ro-RO" sz="1600"/>
              <a:t>rice decizie în sensul reducerii adâncimii de</a:t>
            </a:r>
            <a:r>
              <a:rPr lang="en-US" altLang="ro-RO" sz="1600"/>
              <a:t> </a:t>
            </a:r>
            <a:r>
              <a:rPr lang="vi-VN" altLang="ro-RO" sz="1600"/>
              <a:t>culoare va trebui luată ţinând cont</a:t>
            </a:r>
            <a:endParaRPr lang="ro-RO" altLang="ro-RO" sz="1600"/>
          </a:p>
          <a:p>
            <a:pPr lvl="3"/>
            <a:r>
              <a:rPr lang="vi-VN" altLang="ro-RO" sz="1600"/>
              <a:t>de </a:t>
            </a:r>
            <a:r>
              <a:rPr lang="ro-RO" altLang="ro-RO" sz="1600"/>
              <a:t>imagine, </a:t>
            </a:r>
          </a:p>
          <a:p>
            <a:pPr lvl="3"/>
            <a:r>
              <a:rPr lang="vi-VN" altLang="ro-RO" sz="1600"/>
              <a:t>caracteristicile aplicaţiei </a:t>
            </a:r>
            <a:endParaRPr lang="ro-RO" altLang="ro-RO" sz="1600"/>
          </a:p>
          <a:p>
            <a:pPr lvl="3"/>
            <a:r>
              <a:rPr lang="vi-VN" altLang="ro-RO" sz="1600"/>
              <a:t>şi ale sistemului</a:t>
            </a:r>
            <a:r>
              <a:rPr lang="en-US" altLang="ro-RO" sz="1600"/>
              <a:t> </a:t>
            </a:r>
            <a:r>
              <a:rPr lang="vi-VN" altLang="ro-RO" sz="1600"/>
              <a:t>pe care acesta rulează.</a:t>
            </a:r>
            <a:endParaRPr lang="ro-RO" altLang="ro-RO" sz="16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EF46F49-3E69-4B89-A171-A6A7C61EA32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Curs </a:t>
            </a:r>
            <a:r>
              <a:rPr lang="ro-RO"/>
              <a:t>2</a:t>
            </a:r>
            <a:r>
              <a:rPr lang="pt-BR"/>
              <a:t> - SACCDMM - Master, Sem I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17CF43-9ED7-49B8-963D-8C910B3346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62DCBC-889C-4816-AE84-EB51B687D699}" type="slidenum">
              <a:rPr lang="en-US" altLang="ro-RO" smtClean="0"/>
              <a:pPr>
                <a:defRPr/>
              </a:pPr>
              <a:t>12</a:t>
            </a:fld>
            <a:r>
              <a:rPr lang="en-US" altLang="ro-RO"/>
              <a:t> </a:t>
            </a:r>
            <a:endParaRPr lang="en-US" altLang="ro-RO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52BAA139-278B-4553-8508-19857DEDCD2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79388" y="188913"/>
            <a:ext cx="8856662" cy="8493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ro-RO" sz="3000"/>
              <a:t>Indexarea culorilor</a:t>
            </a:r>
            <a:r>
              <a:rPr lang="ro-RO" altLang="ro-RO" sz="3000"/>
              <a:t> - </a:t>
            </a:r>
            <a:r>
              <a:rPr lang="ro-RO" altLang="en-US" sz="3000"/>
              <a:t>Colour Look-Up Tables (LUTs)</a:t>
            </a:r>
            <a:endParaRPr lang="en-US" altLang="ro-RO" sz="3000"/>
          </a:p>
        </p:txBody>
      </p:sp>
      <p:sp>
        <p:nvSpPr>
          <p:cNvPr id="28675" name="Content Placeholder 11">
            <a:extLst>
              <a:ext uri="{FF2B5EF4-FFF2-40B4-BE49-F238E27FC236}">
                <a16:creationId xmlns:a16="http://schemas.microsoft.com/office/drawing/2014/main" id="{E4FB3323-8C9D-4CF6-B6C3-06A4D0C289A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95288" y="1052513"/>
            <a:ext cx="4968875" cy="5400675"/>
          </a:xfrm>
        </p:spPr>
        <p:txBody>
          <a:bodyPr/>
          <a:lstStyle/>
          <a:p>
            <a:endParaRPr lang="ro-RO" altLang="ro-RO" sz="1400"/>
          </a:p>
          <a:p>
            <a:r>
              <a:rPr lang="en-US" altLang="ro-RO" sz="1400"/>
              <a:t>F</a:t>
            </a:r>
            <a:r>
              <a:rPr lang="vi-VN" altLang="ro-RO" sz="1400"/>
              <a:t>olosirea</a:t>
            </a:r>
            <a:r>
              <a:rPr lang="en-US" altLang="ro-RO" sz="1400"/>
              <a:t> </a:t>
            </a:r>
            <a:r>
              <a:rPr lang="ro-RO" altLang="ro-RO" sz="1400" b="1"/>
              <a:t>culorilor indexate</a:t>
            </a:r>
            <a:r>
              <a:rPr lang="en-US" altLang="ro-RO" sz="1400"/>
              <a:t> - este utila pe </a:t>
            </a:r>
            <a:r>
              <a:rPr lang="ro-RO" altLang="ro-RO" sz="1400"/>
              <a:t>sisteme de calcul de</a:t>
            </a:r>
            <a:r>
              <a:rPr lang="en-US" altLang="ro-RO" sz="1400"/>
              <a:t> </a:t>
            </a:r>
            <a:r>
              <a:rPr lang="vi-VN" altLang="ro-RO" sz="1400"/>
              <a:t>performanţă scăzută</a:t>
            </a:r>
            <a:r>
              <a:rPr lang="en-US" altLang="ro-RO" sz="1400"/>
              <a:t>; </a:t>
            </a:r>
            <a:r>
              <a:rPr lang="ro-RO" altLang="ro-RO" sz="1400"/>
              <a:t>și</a:t>
            </a:r>
            <a:r>
              <a:rPr lang="en-US" altLang="ro-RO" sz="1400"/>
              <a:t> </a:t>
            </a:r>
            <a:r>
              <a:rPr lang="vi-VN" altLang="ro-RO" sz="1400"/>
              <a:t>în cazul aplicaţiilor </a:t>
            </a:r>
            <a:r>
              <a:rPr lang="ro-RO" altLang="ro-RO" sz="1400"/>
              <a:t>de pe internet</a:t>
            </a:r>
          </a:p>
          <a:p>
            <a:endParaRPr lang="ro-RO" altLang="ro-RO" sz="1400"/>
          </a:p>
          <a:p>
            <a:r>
              <a:rPr lang="vi-VN" altLang="ro-RO" sz="1400"/>
              <a:t>în loc să folosim</a:t>
            </a:r>
            <a:r>
              <a:rPr lang="en-US" altLang="ro-RO" sz="1400"/>
              <a:t> cate</a:t>
            </a:r>
            <a:r>
              <a:rPr lang="vi-VN" altLang="ro-RO" sz="1400"/>
              <a:t> 8 biţi pentru stocarea </a:t>
            </a:r>
            <a:r>
              <a:rPr lang="en-US" altLang="ro-RO" sz="1400"/>
              <a:t>fiecarei componente</a:t>
            </a:r>
            <a:r>
              <a:rPr lang="vi-VN" altLang="ro-RO" sz="1400"/>
              <a:t> R, G, B</a:t>
            </a:r>
            <a:r>
              <a:rPr lang="en-US" altLang="ro-RO" sz="1400"/>
              <a:t> (= 3 octeti)</a:t>
            </a:r>
          </a:p>
          <a:p>
            <a:pPr lvl="1"/>
            <a:r>
              <a:rPr lang="en-US" altLang="ro-RO" sz="1400"/>
              <a:t>=&gt; </a:t>
            </a:r>
            <a:r>
              <a:rPr lang="vi-VN" altLang="ro-RO" sz="1400"/>
              <a:t>vom folosi </a:t>
            </a:r>
            <a:r>
              <a:rPr lang="en-US" altLang="ro-RO" sz="1400"/>
              <a:t>un </a:t>
            </a:r>
            <a:r>
              <a:rPr lang="vi-VN" altLang="ro-RO" sz="1400"/>
              <a:t>octet pentru stocarea unui index </a:t>
            </a:r>
            <a:r>
              <a:rPr lang="ro-RO" altLang="ro-RO" sz="1400"/>
              <a:t>într-un tabel, cu 256 de poziţii, fiecare dintre acestea conţinând o</a:t>
            </a:r>
            <a:r>
              <a:rPr lang="en-US" altLang="ro-RO" sz="1400"/>
              <a:t> </a:t>
            </a:r>
            <a:r>
              <a:rPr lang="ro-RO" altLang="ro-RO" sz="1400"/>
              <a:t>valoare RGB pe 24 de biţi.</a:t>
            </a:r>
          </a:p>
          <a:p>
            <a:pPr lvl="1"/>
            <a:endParaRPr lang="en-US" altLang="ro-RO" sz="1400"/>
          </a:p>
          <a:p>
            <a:r>
              <a:rPr lang="it-IT" altLang="ro-RO" sz="1400"/>
              <a:t>fiecare imagine care utilizează culorile indexate va avea propria paletă de culori</a:t>
            </a:r>
            <a:r>
              <a:rPr lang="ro-RO" altLang="ro-RO" sz="1400"/>
              <a:t>.</a:t>
            </a:r>
          </a:p>
          <a:p>
            <a:endParaRPr lang="ro-RO" altLang="ro-RO" sz="1400"/>
          </a:p>
          <a:p>
            <a:r>
              <a:rPr lang="ro-RO" altLang="ro-RO" sz="1400"/>
              <a:t>P</a:t>
            </a:r>
            <a:r>
              <a:rPr lang="it-IT" altLang="ro-RO" sz="1400"/>
              <a:t>aleta de culori </a:t>
            </a:r>
            <a:r>
              <a:rPr lang="ro-RO" altLang="ro-RO" sz="1400"/>
              <a:t>se</a:t>
            </a:r>
            <a:r>
              <a:rPr lang="en-US" altLang="ro-RO" sz="1400"/>
              <a:t> </a:t>
            </a:r>
            <a:r>
              <a:rPr lang="it-IT" altLang="ro-RO" sz="1400"/>
              <a:t>memorează </a:t>
            </a:r>
            <a:r>
              <a:rPr lang="ro-RO" altLang="ro-RO" sz="1400"/>
              <a:t>în fișierul </a:t>
            </a:r>
            <a:r>
              <a:rPr lang="it-IT" altLang="ro-RO" sz="1400"/>
              <a:t>imagin</a:t>
            </a:r>
            <a:r>
              <a:rPr lang="ro-RO" altLang="ro-RO" sz="1400"/>
              <a:t>ii</a:t>
            </a:r>
            <a:r>
              <a:rPr lang="it-IT" altLang="ro-RO" sz="1400"/>
              <a:t> </a:t>
            </a:r>
            <a:endParaRPr lang="ro-RO" altLang="ro-RO" sz="1400"/>
          </a:p>
          <a:p>
            <a:endParaRPr lang="ro-RO" altLang="ro-RO" sz="1400"/>
          </a:p>
          <a:p>
            <a:r>
              <a:rPr lang="ro-RO" altLang="ro-RO" sz="1400"/>
              <a:t>Formate care permit reprezentarea/indexarea culorilor prin paleta </a:t>
            </a:r>
          </a:p>
          <a:p>
            <a:pPr lvl="1"/>
            <a:r>
              <a:rPr lang="nb-NO" altLang="ro-RO" sz="1400"/>
              <a:t>BMP, PNG, GIF, TIFF şi altele.</a:t>
            </a:r>
            <a:endParaRPr lang="it-IT" altLang="ro-RO" sz="1400"/>
          </a:p>
          <a:p>
            <a:endParaRPr lang="it-IT" altLang="ro-RO" sz="1400"/>
          </a:p>
          <a:p>
            <a:endParaRPr lang="en-US" altLang="ro-RO" sz="1400"/>
          </a:p>
        </p:txBody>
      </p:sp>
      <p:pic>
        <p:nvPicPr>
          <p:cNvPr id="28679" name="Picture 8">
            <a:extLst>
              <a:ext uri="{FF2B5EF4-FFF2-40B4-BE49-F238E27FC236}">
                <a16:creationId xmlns:a16="http://schemas.microsoft.com/office/drawing/2014/main" id="{EED4B696-A5C9-4C2B-9BE6-CD2910EED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1341438"/>
            <a:ext cx="3457575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0" name="Picture 1">
            <a:extLst>
              <a:ext uri="{FF2B5EF4-FFF2-40B4-BE49-F238E27FC236}">
                <a16:creationId xmlns:a16="http://schemas.microsoft.com/office/drawing/2014/main" id="{7D0D7769-150A-4782-A3EB-237C6ED22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4565650"/>
            <a:ext cx="1762125" cy="188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CC9525-7C90-4717-B5E0-8A4364A3B8C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Curs </a:t>
            </a:r>
            <a:r>
              <a:rPr lang="ro-RO"/>
              <a:t>2</a:t>
            </a:r>
            <a:r>
              <a:rPr lang="pt-BR"/>
              <a:t> - SACCDMM - Master, Sem I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B30997-759C-4BB6-AA45-4A053C777F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62DCBC-889C-4816-AE84-EB51B687D699}" type="slidenum">
              <a:rPr lang="en-US" altLang="ro-RO" smtClean="0"/>
              <a:pPr>
                <a:defRPr/>
              </a:pPr>
              <a:t>13</a:t>
            </a:fld>
            <a:r>
              <a:rPr lang="en-US" altLang="ro-RO"/>
              <a:t> </a:t>
            </a:r>
            <a:endParaRPr lang="en-US" altLang="ro-RO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F55DB578-76A9-4D29-912C-B5FA8EC1CBF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68313" y="188913"/>
            <a:ext cx="8567737" cy="8493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o-RO" altLang="ro-RO"/>
              <a:t>S</a:t>
            </a:r>
            <a:r>
              <a:rPr lang="vi-VN" altLang="ro-RO"/>
              <a:t>paţiul necesar stocării</a:t>
            </a:r>
            <a:r>
              <a:rPr lang="ro-RO" altLang="ro-RO"/>
              <a:t> BMP</a:t>
            </a:r>
            <a:endParaRPr lang="ro-RO" altLang="en-US"/>
          </a:p>
        </p:txBody>
      </p:sp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id="{0637B599-9F5F-4CAF-BF8C-9186A47DFB1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68313" y="1052513"/>
            <a:ext cx="8496300" cy="5400675"/>
          </a:xfrm>
        </p:spPr>
        <p:txBody>
          <a:bodyPr/>
          <a:lstStyle/>
          <a:p>
            <a:endParaRPr lang="ro-RO" altLang="en-US"/>
          </a:p>
          <a:p>
            <a:r>
              <a:rPr lang="ro-RO" altLang="en-US"/>
              <a:t>Pentru o imagine de </a:t>
            </a:r>
            <a:r>
              <a:rPr lang="en-US" altLang="en-US"/>
              <a:t>640 x 480 </a:t>
            </a:r>
            <a:r>
              <a:rPr lang="ro-RO" altLang="en-US"/>
              <a:t>pixel, este necesar:</a:t>
            </a:r>
            <a:r>
              <a:rPr lang="en-US" altLang="en-US"/>
              <a:t> </a:t>
            </a:r>
            <a:endParaRPr lang="ro-RO" altLang="en-US"/>
          </a:p>
          <a:p>
            <a:pPr lvl="1"/>
            <a:r>
              <a:rPr lang="ro-RO" altLang="en-US"/>
              <a:t>Binar (1 bit) = </a:t>
            </a:r>
            <a:r>
              <a:rPr lang="en-US" altLang="en-US"/>
              <a:t>37.5 KB.</a:t>
            </a:r>
            <a:endParaRPr lang="ro-RO" altLang="en-US"/>
          </a:p>
          <a:p>
            <a:pPr lvl="1"/>
            <a:r>
              <a:rPr lang="ro-RO" altLang="en-US"/>
              <a:t>Pe nivele de gri (8 biți) = </a:t>
            </a:r>
            <a:r>
              <a:rPr lang="en-US" altLang="en-US"/>
              <a:t>300 KB.</a:t>
            </a:r>
            <a:endParaRPr lang="ro-RO" altLang="en-US"/>
          </a:p>
          <a:p>
            <a:pPr lvl="1"/>
            <a:r>
              <a:rPr lang="ro-RO" altLang="en-US"/>
              <a:t>Color (</a:t>
            </a:r>
            <a:r>
              <a:rPr lang="en-US" altLang="en-US"/>
              <a:t>24-bit</a:t>
            </a:r>
            <a:r>
              <a:rPr lang="ro-RO" altLang="en-US"/>
              <a:t>i) =</a:t>
            </a:r>
            <a:r>
              <a:rPr lang="en-US" altLang="en-US"/>
              <a:t> 921.6 KB</a:t>
            </a:r>
            <a:endParaRPr lang="ro-RO" altLang="en-US"/>
          </a:p>
          <a:p>
            <a:pPr lvl="1"/>
            <a:r>
              <a:rPr lang="ro-RO" altLang="en-US"/>
              <a:t>Color (</a:t>
            </a:r>
            <a:r>
              <a:rPr lang="en-US" altLang="en-US"/>
              <a:t>8-bit</a:t>
            </a:r>
            <a:r>
              <a:rPr lang="ro-RO" altLang="en-US"/>
              <a:t>i, 256 culori) =</a:t>
            </a:r>
            <a:r>
              <a:rPr lang="en-US" altLang="en-US"/>
              <a:t> 307.2 KB</a:t>
            </a:r>
            <a:endParaRPr lang="ro-RO" alt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D89DBE-11BE-48BD-8E73-5B867EB2157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Curs </a:t>
            </a:r>
            <a:r>
              <a:rPr lang="ro-RO"/>
              <a:t>2</a:t>
            </a:r>
            <a:r>
              <a:rPr lang="pt-BR"/>
              <a:t> - SACCDMM - Master, Sem I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FF2D23-DA0F-40E5-9F73-2DAC89B285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62DCBC-889C-4816-AE84-EB51B687D699}" type="slidenum">
              <a:rPr lang="en-US" altLang="ro-RO" smtClean="0"/>
              <a:pPr>
                <a:defRPr/>
              </a:pPr>
              <a:t>14</a:t>
            </a:fld>
            <a:r>
              <a:rPr lang="en-US" altLang="ro-RO"/>
              <a:t> </a:t>
            </a:r>
            <a:endParaRPr lang="en-US" altLang="ro-RO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1BDBF602-DD57-4DCE-8729-7269C4ADF42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68313" y="188913"/>
            <a:ext cx="8567737" cy="8493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ro-RO"/>
              <a:t>Indexarea culorilor</a:t>
            </a:r>
          </a:p>
        </p:txBody>
      </p:sp>
      <p:sp>
        <p:nvSpPr>
          <p:cNvPr id="30723" name="Content Placeholder 11">
            <a:extLst>
              <a:ext uri="{FF2B5EF4-FFF2-40B4-BE49-F238E27FC236}">
                <a16:creationId xmlns:a16="http://schemas.microsoft.com/office/drawing/2014/main" id="{B46D6882-EB13-4842-80DB-1422AFC4D53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68313" y="1196975"/>
            <a:ext cx="8567737" cy="5400675"/>
          </a:xfrm>
        </p:spPr>
        <p:txBody>
          <a:bodyPr/>
          <a:lstStyle/>
          <a:p>
            <a:r>
              <a:rPr lang="en-US" altLang="ro-RO" sz="1400"/>
              <a:t>Paleta de culori = </a:t>
            </a:r>
            <a:r>
              <a:rPr lang="ro-RO" altLang="ro-RO" sz="1400"/>
              <a:t>culorile care sunt</a:t>
            </a:r>
            <a:r>
              <a:rPr lang="en-US" altLang="ro-RO" sz="1400"/>
              <a:t> </a:t>
            </a:r>
            <a:r>
              <a:rPr lang="it-IT" altLang="ro-RO" sz="1400"/>
              <a:t>conţinute în imagine =&gt; nu vom avea probleme deosebite legate de calitatea </a:t>
            </a:r>
            <a:r>
              <a:rPr lang="ro-RO" altLang="ro-RO" sz="1400"/>
              <a:t>imaginii obţinute</a:t>
            </a:r>
            <a:endParaRPr lang="en-US" altLang="ro-RO" sz="1400"/>
          </a:p>
          <a:p>
            <a:r>
              <a:rPr lang="it-IT" altLang="ro-RO" sz="1400"/>
              <a:t>fiecare imagine care utilizează culorile indexate va avea propria paletă de culori:</a:t>
            </a:r>
          </a:p>
          <a:p>
            <a:pPr lvl="1"/>
            <a:r>
              <a:rPr lang="pt-BR" altLang="ro-RO" sz="1400"/>
              <a:t>imagine subacvatică – </a:t>
            </a:r>
            <a:r>
              <a:rPr lang="ro-RO" altLang="ro-RO" sz="1400"/>
              <a:t>un</a:t>
            </a:r>
            <a:r>
              <a:rPr lang="en-US" altLang="ro-RO" sz="1400"/>
              <a:t> </a:t>
            </a:r>
            <a:r>
              <a:rPr lang="ro-RO" altLang="ro-RO" sz="1400"/>
              <a:t>set de culori ce conţine foarte multe nuanţe de albastru</a:t>
            </a:r>
            <a:endParaRPr lang="en-US" altLang="ro-RO" sz="1400"/>
          </a:p>
          <a:p>
            <a:pPr lvl="1"/>
            <a:r>
              <a:rPr lang="vi-VN" altLang="ro-RO" sz="1400"/>
              <a:t>imagine a unei păduri</a:t>
            </a:r>
            <a:r>
              <a:rPr lang="en-US" altLang="ro-RO" sz="1400"/>
              <a:t> – un set de nuanţe de verde.</a:t>
            </a:r>
            <a:endParaRPr lang="ro-RO" altLang="ro-RO" sz="1400"/>
          </a:p>
          <a:p>
            <a:r>
              <a:rPr lang="en-US" altLang="ro-RO" sz="1400"/>
              <a:t>c</a:t>
            </a:r>
            <a:r>
              <a:rPr lang="vi-VN" altLang="ro-RO" sz="1400"/>
              <a:t>hiar dacă fişierul</a:t>
            </a:r>
            <a:r>
              <a:rPr lang="en-US" altLang="ro-RO" sz="1400"/>
              <a:t> </a:t>
            </a:r>
            <a:r>
              <a:rPr lang="vi-VN" altLang="ro-RO" sz="1400"/>
              <a:t>se măreşte prin adăugarea paletei de culori, per ansamblu mărimea fişierului</a:t>
            </a:r>
            <a:r>
              <a:rPr lang="en-US" altLang="ro-RO" sz="1400"/>
              <a:t> </a:t>
            </a:r>
            <a:r>
              <a:rPr lang="vi-VN" altLang="ro-RO" sz="1400"/>
              <a:t>este de aproximativ 3 ori mai mică (practic se trece de la 24 de biţi/pixel la 8</a:t>
            </a:r>
            <a:r>
              <a:rPr lang="en-US" altLang="ro-RO" sz="1400"/>
              <a:t> </a:t>
            </a:r>
            <a:r>
              <a:rPr lang="ro-RO" altLang="ro-RO" sz="1400"/>
              <a:t>biţi/pixel)</a:t>
            </a:r>
            <a:r>
              <a:rPr lang="en-US" altLang="ro-RO" sz="1400"/>
              <a:t> </a:t>
            </a:r>
          </a:p>
          <a:p>
            <a:endParaRPr lang="en-US" altLang="ro-RO" sz="1400"/>
          </a:p>
          <a:p>
            <a:endParaRPr lang="en-US" altLang="ro-RO" sz="1400"/>
          </a:p>
        </p:txBody>
      </p:sp>
      <p:pic>
        <p:nvPicPr>
          <p:cNvPr id="30727" name="Picture 1">
            <a:extLst>
              <a:ext uri="{FF2B5EF4-FFF2-40B4-BE49-F238E27FC236}">
                <a16:creationId xmlns:a16="http://schemas.microsoft.com/office/drawing/2014/main" id="{C5267F73-4D96-4FF1-8503-8FA89A6F0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3362325"/>
            <a:ext cx="1439862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8" name="Picture 2">
            <a:extLst>
              <a:ext uri="{FF2B5EF4-FFF2-40B4-BE49-F238E27FC236}">
                <a16:creationId xmlns:a16="http://schemas.microsoft.com/office/drawing/2014/main" id="{D03D1286-4609-4FB3-9072-272906DB7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357563"/>
            <a:ext cx="1922463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9" name="Picture 3">
            <a:extLst>
              <a:ext uri="{FF2B5EF4-FFF2-40B4-BE49-F238E27FC236}">
                <a16:creationId xmlns:a16="http://schemas.microsoft.com/office/drawing/2014/main" id="{09C02A6B-AD8F-49C3-9D2B-CA0CC4772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825" y="3348038"/>
            <a:ext cx="1439863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0" name="Picture 4">
            <a:extLst>
              <a:ext uri="{FF2B5EF4-FFF2-40B4-BE49-F238E27FC236}">
                <a16:creationId xmlns:a16="http://schemas.microsoft.com/office/drawing/2014/main" id="{42E4FAAB-5EB4-42F0-B6C0-F77CC8C6EE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357563"/>
            <a:ext cx="1922463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1" name="Picture 5">
            <a:extLst>
              <a:ext uri="{FF2B5EF4-FFF2-40B4-BE49-F238E27FC236}">
                <a16:creationId xmlns:a16="http://schemas.microsoft.com/office/drawing/2014/main" id="{FEC91E01-DB58-4A1A-8AEE-7E1F020C2E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288" y="4868863"/>
            <a:ext cx="142716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2" name="Picture 6">
            <a:extLst>
              <a:ext uri="{FF2B5EF4-FFF2-40B4-BE49-F238E27FC236}">
                <a16:creationId xmlns:a16="http://schemas.microsoft.com/office/drawing/2014/main" id="{32318AEB-F719-474F-B4D8-D876962E64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075" y="4868863"/>
            <a:ext cx="295275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3" name="Picture 14">
            <a:extLst>
              <a:ext uri="{FF2B5EF4-FFF2-40B4-BE49-F238E27FC236}">
                <a16:creationId xmlns:a16="http://schemas.microsoft.com/office/drawing/2014/main" id="{A39E4FE7-604D-494B-B392-84D3A805EF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2"/>
          <a:stretch>
            <a:fillRect/>
          </a:stretch>
        </p:blipFill>
        <p:spPr bwMode="auto">
          <a:xfrm>
            <a:off x="7485063" y="3344863"/>
            <a:ext cx="1431925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E3871E0-DB97-4518-BC8E-E28CDC26C2D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Curs </a:t>
            </a:r>
            <a:r>
              <a:rPr lang="ro-RO"/>
              <a:t>2</a:t>
            </a:r>
            <a:r>
              <a:rPr lang="pt-BR"/>
              <a:t> - SACCDMM - Master, Sem I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DED1D0-DA2B-4A08-BEC6-94C074FA56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62DCBC-889C-4816-AE84-EB51B687D699}" type="slidenum">
              <a:rPr lang="en-US" altLang="ro-RO" smtClean="0"/>
              <a:pPr>
                <a:defRPr/>
              </a:pPr>
              <a:t>15</a:t>
            </a:fld>
            <a:r>
              <a:rPr lang="en-US" altLang="ro-RO"/>
              <a:t> </a:t>
            </a:r>
            <a:endParaRPr lang="en-US" altLang="ro-RO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8C16CE33-6346-43F0-8E03-F015E3B5770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68313" y="188913"/>
            <a:ext cx="8567737" cy="8493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altLang="en-US"/>
          </a:p>
        </p:txBody>
      </p:sp>
      <p:sp>
        <p:nvSpPr>
          <p:cNvPr id="31747" name="Content Placeholder 2">
            <a:extLst>
              <a:ext uri="{FF2B5EF4-FFF2-40B4-BE49-F238E27FC236}">
                <a16:creationId xmlns:a16="http://schemas.microsoft.com/office/drawing/2014/main" id="{79EAD703-59DA-4A24-A0DD-CBF0E380123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227763" y="981075"/>
            <a:ext cx="3060700" cy="5400675"/>
          </a:xfrm>
        </p:spPr>
        <p:txBody>
          <a:bodyPr/>
          <a:lstStyle/>
          <a:p>
            <a:pPr marL="0" indent="0" algn="l">
              <a:buFont typeface="Wingdings 2" panose="05020102010507070707" pitchFamily="18" charset="2"/>
              <a:buNone/>
            </a:pPr>
            <a:r>
              <a:rPr lang="ro-RO" altLang="en-US" sz="1800"/>
              <a:t>Imagine complexa (multe culori) apare efectul de contururi false.</a:t>
            </a:r>
          </a:p>
          <a:p>
            <a:pPr marL="0" indent="0" algn="l">
              <a:buFont typeface="Wingdings 2" panose="05020102010507070707" pitchFamily="18" charset="2"/>
              <a:buNone/>
            </a:pPr>
            <a:endParaRPr lang="ro-RO" altLang="en-US" sz="1800"/>
          </a:p>
          <a:p>
            <a:pPr marL="0" indent="0" algn="l">
              <a:buFont typeface="Wingdings 2" panose="05020102010507070707" pitchFamily="18" charset="2"/>
              <a:buNone/>
            </a:pPr>
            <a:r>
              <a:rPr lang="ro-RO" altLang="en-US" sz="1800"/>
              <a:t>Adăugare zgomot pseudo-aleator (dithering):</a:t>
            </a:r>
          </a:p>
        </p:txBody>
      </p:sp>
      <p:pic>
        <p:nvPicPr>
          <p:cNvPr id="31751" name="Picture 7">
            <a:extLst>
              <a:ext uri="{FF2B5EF4-FFF2-40B4-BE49-F238E27FC236}">
                <a16:creationId xmlns:a16="http://schemas.microsoft.com/office/drawing/2014/main" id="{ABAA913C-6461-4D22-9A6D-90573B0F7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30163"/>
            <a:ext cx="6227763" cy="415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2" name="Picture 6">
            <a:extLst>
              <a:ext uri="{FF2B5EF4-FFF2-40B4-BE49-F238E27FC236}">
                <a16:creationId xmlns:a16="http://schemas.microsoft.com/office/drawing/2014/main" id="{DECD309F-015D-4295-922D-082A08A86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2852738"/>
            <a:ext cx="5976937" cy="398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3" name="Picture 8">
            <a:extLst>
              <a:ext uri="{FF2B5EF4-FFF2-40B4-BE49-F238E27FC236}">
                <a16:creationId xmlns:a16="http://schemas.microsoft.com/office/drawing/2014/main" id="{426176A7-A7A0-49C2-BC01-872EC5F27A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3" y="4235450"/>
            <a:ext cx="2247900" cy="225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00A4A9-1D9B-4A1A-A262-606AE292E37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Curs </a:t>
            </a:r>
            <a:r>
              <a:rPr lang="ro-RO"/>
              <a:t>2</a:t>
            </a:r>
            <a:r>
              <a:rPr lang="pt-BR"/>
              <a:t> - SACCDMM - Master, Sem I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D11EEA-032E-4106-9689-89862BF525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62DCBC-889C-4816-AE84-EB51B687D699}" type="slidenum">
              <a:rPr lang="en-US" altLang="ro-RO" smtClean="0"/>
              <a:pPr>
                <a:defRPr/>
              </a:pPr>
              <a:t>16</a:t>
            </a:fld>
            <a:r>
              <a:rPr lang="en-US" altLang="ro-RO"/>
              <a:t> </a:t>
            </a:r>
            <a:endParaRPr lang="en-US" altLang="ro-RO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8">
            <a:extLst>
              <a:ext uri="{FF2B5EF4-FFF2-40B4-BE49-F238E27FC236}">
                <a16:creationId xmlns:a16="http://schemas.microsoft.com/office/drawing/2014/main" id="{91EB0155-4C42-46DE-A0E8-86236DC3E4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68313" y="188913"/>
            <a:ext cx="8567737" cy="8493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o-RO" altLang="ro-RO"/>
              <a:t>Utilizând hărți de culoare/indexarea culorii</a:t>
            </a:r>
          </a:p>
        </p:txBody>
      </p:sp>
      <p:pic>
        <p:nvPicPr>
          <p:cNvPr id="32771" name="Content Placeholder 6">
            <a:extLst>
              <a:ext uri="{FF2B5EF4-FFF2-40B4-BE49-F238E27FC236}">
                <a16:creationId xmlns:a16="http://schemas.microsoft.com/office/drawing/2014/main" id="{09780186-EE21-4AA5-83BA-EA558ADA955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40538" y="1273175"/>
            <a:ext cx="2159000" cy="3235325"/>
          </a:xfrm>
        </p:spPr>
      </p:pic>
      <p:pic>
        <p:nvPicPr>
          <p:cNvPr id="32775" name="Picture 7">
            <a:extLst>
              <a:ext uri="{FF2B5EF4-FFF2-40B4-BE49-F238E27FC236}">
                <a16:creationId xmlns:a16="http://schemas.microsoft.com/office/drawing/2014/main" id="{61149BA5-A325-4F00-B6A2-11C5E6B94E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260475"/>
            <a:ext cx="2160587" cy="323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6" name="Picture 3">
            <a:extLst>
              <a:ext uri="{FF2B5EF4-FFF2-40B4-BE49-F238E27FC236}">
                <a16:creationId xmlns:a16="http://schemas.microsoft.com/office/drawing/2014/main" id="{3E08F244-AD13-491F-B26B-C9B1B8FBBE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275" y="1263650"/>
            <a:ext cx="2160588" cy="323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7" name="Picture 4">
            <a:extLst>
              <a:ext uri="{FF2B5EF4-FFF2-40B4-BE49-F238E27FC236}">
                <a16:creationId xmlns:a16="http://schemas.microsoft.com/office/drawing/2014/main" id="{5EA14FA3-209C-4EF0-9412-3A466340F1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273175"/>
            <a:ext cx="2160587" cy="323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8" name="Picture 15">
            <a:extLst>
              <a:ext uri="{FF2B5EF4-FFF2-40B4-BE49-F238E27FC236}">
                <a16:creationId xmlns:a16="http://schemas.microsoft.com/office/drawing/2014/main" id="{56405743-B165-4F1F-9D7F-6A9936B755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13" y="4733925"/>
            <a:ext cx="1557337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9" name="Picture 1">
            <a:extLst>
              <a:ext uri="{FF2B5EF4-FFF2-40B4-BE49-F238E27FC236}">
                <a16:creationId xmlns:a16="http://schemas.microsoft.com/office/drawing/2014/main" id="{CF0C8AFA-A0D5-423F-99D8-C9C1EF99D5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4724400"/>
            <a:ext cx="1555750" cy="155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80" name="Picture 3">
            <a:extLst>
              <a:ext uri="{FF2B5EF4-FFF2-40B4-BE49-F238E27FC236}">
                <a16:creationId xmlns:a16="http://schemas.microsoft.com/office/drawing/2014/main" id="{D5A8A22F-CAC7-448A-BF51-C337AFCC94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288" y="4725988"/>
            <a:ext cx="1557337" cy="155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81" name="Picture 7">
            <a:extLst>
              <a:ext uri="{FF2B5EF4-FFF2-40B4-BE49-F238E27FC236}">
                <a16:creationId xmlns:a16="http://schemas.microsoft.com/office/drawing/2014/main" id="{175F4DAC-E2FB-489E-A982-59DFE49301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3" y="4738688"/>
            <a:ext cx="1557337" cy="155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82" name="TextBox 9">
            <a:extLst>
              <a:ext uri="{FF2B5EF4-FFF2-40B4-BE49-F238E27FC236}">
                <a16:creationId xmlns:a16="http://schemas.microsoft.com/office/drawing/2014/main" id="{AF4496B1-69E2-4BD0-8F37-03B62034F2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" y="4519613"/>
            <a:ext cx="85534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o-RO" altLang="ro-RO" sz="1200"/>
              <a:t>P</a:t>
            </a:r>
            <a:r>
              <a:rPr lang="vi-VN" altLang="ro-RO" sz="1200"/>
              <a:t>aletă standard Web</a:t>
            </a:r>
            <a:r>
              <a:rPr lang="ro-RO" altLang="ro-RO" sz="1200"/>
              <a:t>                  P</a:t>
            </a:r>
            <a:r>
              <a:rPr lang="vi-VN" altLang="ro-RO" sz="1200"/>
              <a:t>aletă </a:t>
            </a:r>
            <a:r>
              <a:rPr lang="ro-RO" altLang="ro-RO" sz="1200"/>
              <a:t>bazată pe conținut            P</a:t>
            </a:r>
            <a:r>
              <a:rPr lang="vi-VN" altLang="ro-RO" sz="1200"/>
              <a:t>aletă </a:t>
            </a:r>
            <a:r>
              <a:rPr lang="ro-RO" altLang="ro-RO" sz="1200"/>
              <a:t>nivele de gri      	      P</a:t>
            </a:r>
            <a:r>
              <a:rPr lang="vi-VN" altLang="ro-RO" sz="1200"/>
              <a:t>alet</a:t>
            </a:r>
            <a:r>
              <a:rPr lang="ro-RO" altLang="ro-RO" sz="1200"/>
              <a:t>a unei alte imagini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FFB556-D2BC-4EB8-B673-0A9F7F701E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Curs </a:t>
            </a:r>
            <a:r>
              <a:rPr lang="ro-RO"/>
              <a:t>2</a:t>
            </a:r>
            <a:r>
              <a:rPr lang="pt-BR"/>
              <a:t> - SACCDMM - Master, Sem I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FCB524-FE1A-4580-AC11-6750B7BE77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62DCBC-889C-4816-AE84-EB51B687D699}" type="slidenum">
              <a:rPr lang="en-US" altLang="ro-RO" smtClean="0"/>
              <a:pPr>
                <a:defRPr/>
              </a:pPr>
              <a:t>17</a:t>
            </a:fld>
            <a:r>
              <a:rPr lang="en-US" altLang="ro-RO"/>
              <a:t> </a:t>
            </a:r>
            <a:endParaRPr lang="en-US" altLang="ro-RO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>
            <a:extLst>
              <a:ext uri="{FF2B5EF4-FFF2-40B4-BE49-F238E27FC236}">
                <a16:creationId xmlns:a16="http://schemas.microsoft.com/office/drawing/2014/main" id="{77106D24-B708-49B5-8F81-EA302E77268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68313" y="188913"/>
            <a:ext cx="8567737" cy="8493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o-RO" altLang="ro-RO"/>
              <a:t>Utilizând hărți de culoare/indexarea culorii</a:t>
            </a:r>
          </a:p>
        </p:txBody>
      </p:sp>
      <p:pic>
        <p:nvPicPr>
          <p:cNvPr id="34822" name="Picture 8">
            <a:extLst>
              <a:ext uri="{FF2B5EF4-FFF2-40B4-BE49-F238E27FC236}">
                <a16:creationId xmlns:a16="http://schemas.microsoft.com/office/drawing/2014/main" id="{357B211B-54C3-42D4-8DB5-BF51CA5C6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038" y="1276350"/>
            <a:ext cx="2160587" cy="323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9">
            <a:extLst>
              <a:ext uri="{FF2B5EF4-FFF2-40B4-BE49-F238E27FC236}">
                <a16:creationId xmlns:a16="http://schemas.microsoft.com/office/drawing/2014/main" id="{6D2871B1-EA56-431E-9EE9-01AB54040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638" y="1274763"/>
            <a:ext cx="2160587" cy="323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2">
            <a:extLst>
              <a:ext uri="{FF2B5EF4-FFF2-40B4-BE49-F238E27FC236}">
                <a16:creationId xmlns:a16="http://schemas.microsoft.com/office/drawing/2014/main" id="{9F4E3AF4-8820-4F65-BA83-9C12E456C2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375" y="1268413"/>
            <a:ext cx="2159000" cy="323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5" name="Picture 6">
            <a:extLst>
              <a:ext uri="{FF2B5EF4-FFF2-40B4-BE49-F238E27FC236}">
                <a16:creationId xmlns:a16="http://schemas.microsoft.com/office/drawing/2014/main" id="{372CBB1C-3A46-4C5B-AFD8-AB39DFBC48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274763"/>
            <a:ext cx="2160587" cy="323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6" name="Picture 16">
            <a:extLst>
              <a:ext uri="{FF2B5EF4-FFF2-40B4-BE49-F238E27FC236}">
                <a16:creationId xmlns:a16="http://schemas.microsoft.com/office/drawing/2014/main" id="{D99B184C-BC93-47C1-8B74-43A5AB8A67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13" y="4733925"/>
            <a:ext cx="1557337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7" name="Picture 1">
            <a:extLst>
              <a:ext uri="{FF2B5EF4-FFF2-40B4-BE49-F238E27FC236}">
                <a16:creationId xmlns:a16="http://schemas.microsoft.com/office/drawing/2014/main" id="{108554A3-F170-43B6-8988-CAC1F6B651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4724400"/>
            <a:ext cx="1555750" cy="155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8" name="Picture 3">
            <a:extLst>
              <a:ext uri="{FF2B5EF4-FFF2-40B4-BE49-F238E27FC236}">
                <a16:creationId xmlns:a16="http://schemas.microsoft.com/office/drawing/2014/main" id="{3026717F-A5A9-421E-8C10-20E5A4CEDA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288" y="4725988"/>
            <a:ext cx="1557337" cy="155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9" name="Picture 19">
            <a:extLst>
              <a:ext uri="{FF2B5EF4-FFF2-40B4-BE49-F238E27FC236}">
                <a16:creationId xmlns:a16="http://schemas.microsoft.com/office/drawing/2014/main" id="{B6987A68-0105-4AAD-AC1B-A16D5B93DD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3" y="4738688"/>
            <a:ext cx="1557337" cy="155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30" name="TextBox 9">
            <a:extLst>
              <a:ext uri="{FF2B5EF4-FFF2-40B4-BE49-F238E27FC236}">
                <a16:creationId xmlns:a16="http://schemas.microsoft.com/office/drawing/2014/main" id="{F4A1B94B-E917-4E38-A4B7-0EE4AAC0CF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" y="4479925"/>
            <a:ext cx="8877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o-RO" altLang="ro-RO" sz="1200"/>
              <a:t>P</a:t>
            </a:r>
            <a:r>
              <a:rPr lang="vi-VN" altLang="ro-RO" sz="1200"/>
              <a:t>aletă standard Web</a:t>
            </a:r>
            <a:r>
              <a:rPr lang="ro-RO" altLang="ro-RO" sz="1200"/>
              <a:t>                 P</a:t>
            </a:r>
            <a:r>
              <a:rPr lang="vi-VN" altLang="ro-RO" sz="1200"/>
              <a:t>alet</a:t>
            </a:r>
            <a:r>
              <a:rPr lang="ro-RO" altLang="ro-RO" sz="1200"/>
              <a:t>a unei alte imagini                  P</a:t>
            </a:r>
            <a:r>
              <a:rPr lang="vi-VN" altLang="ro-RO" sz="1200"/>
              <a:t>aletă </a:t>
            </a:r>
            <a:r>
              <a:rPr lang="ro-RO" altLang="ro-RO" sz="1200"/>
              <a:t>nivele de gri                     P</a:t>
            </a:r>
            <a:r>
              <a:rPr lang="vi-VN" altLang="ro-RO" sz="1200"/>
              <a:t>aletă </a:t>
            </a:r>
            <a:r>
              <a:rPr lang="ro-RO" altLang="ro-RO" sz="1200"/>
              <a:t>bazată pe conținut    	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460819-BF22-47F2-A750-A48D464C95C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Curs </a:t>
            </a:r>
            <a:r>
              <a:rPr lang="ro-RO"/>
              <a:t>2</a:t>
            </a:r>
            <a:r>
              <a:rPr lang="pt-BR"/>
              <a:t> - SACCDMM - Master, Sem I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A5A68B-6501-4481-8B51-2605128E9A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62DCBC-889C-4816-AE84-EB51B687D699}" type="slidenum">
              <a:rPr lang="en-US" altLang="ro-RO" smtClean="0"/>
              <a:pPr>
                <a:defRPr/>
              </a:pPr>
              <a:t>18</a:t>
            </a:fld>
            <a:r>
              <a:rPr lang="en-US" altLang="ro-RO"/>
              <a:t> </a:t>
            </a:r>
            <a:endParaRPr lang="en-US" altLang="ro-RO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>
            <a:extLst>
              <a:ext uri="{FF2B5EF4-FFF2-40B4-BE49-F238E27FC236}">
                <a16:creationId xmlns:a16="http://schemas.microsoft.com/office/drawing/2014/main" id="{9FDE0245-75D4-49CC-94B4-64CE8EA18C1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68313" y="44450"/>
            <a:ext cx="2352675" cy="8493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ro-RO" altLang="ro-RO"/>
              <a:t>Paleta de </a:t>
            </a:r>
            <a:br>
              <a:rPr lang="ro-RO" altLang="ro-RO"/>
            </a:br>
            <a:r>
              <a:rPr lang="ro-RO" altLang="ro-RO"/>
              <a:t>culori</a:t>
            </a:r>
            <a:endParaRPr lang="en-US" altLang="ro-RO"/>
          </a:p>
        </p:txBody>
      </p:sp>
      <p:sp>
        <p:nvSpPr>
          <p:cNvPr id="35843" name="Content Placeholder 13">
            <a:extLst>
              <a:ext uri="{FF2B5EF4-FFF2-40B4-BE49-F238E27FC236}">
                <a16:creationId xmlns:a16="http://schemas.microsoft.com/office/drawing/2014/main" id="{7FE2275B-104F-4C87-9670-B2D32EA4EAA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07950" y="1081088"/>
            <a:ext cx="2784475" cy="5400675"/>
          </a:xfrm>
        </p:spPr>
        <p:txBody>
          <a:bodyPr/>
          <a:lstStyle/>
          <a:p>
            <a:r>
              <a:rPr lang="vi-VN" altLang="ro-RO" sz="1200"/>
              <a:t>imaginea originală cu 24 biţi/pixel</a:t>
            </a:r>
            <a:endParaRPr lang="en-US" altLang="ro-RO" sz="1200"/>
          </a:p>
          <a:p>
            <a:r>
              <a:rPr lang="vi-VN" altLang="ro-RO" sz="1200"/>
              <a:t>transformarea la</a:t>
            </a:r>
            <a:r>
              <a:rPr lang="ro-RO" altLang="ro-RO" sz="1200"/>
              <a:t> </a:t>
            </a:r>
            <a:r>
              <a:rPr lang="vi-VN" altLang="ro-RO" sz="1200"/>
              <a:t>o imagine cu 8 biţi/pixel în care se foloseşte o paletă standard Web (figura 3.b)</a:t>
            </a:r>
            <a:r>
              <a:rPr lang="ro-RO" altLang="ro-RO" sz="1200"/>
              <a:t> </a:t>
            </a:r>
            <a:r>
              <a:rPr lang="vi-VN" altLang="ro-RO" sz="1200"/>
              <a:t>şi se utilizează procesul de dithering</a:t>
            </a:r>
            <a:endParaRPr lang="ro-RO" altLang="ro-RO" sz="1200"/>
          </a:p>
          <a:p>
            <a:r>
              <a:rPr lang="pt-BR" altLang="ro-RO" sz="1200"/>
              <a:t>reprezintă</a:t>
            </a:r>
            <a:r>
              <a:rPr lang="ro-RO" altLang="ro-RO" sz="1200"/>
              <a:t> </a:t>
            </a:r>
            <a:r>
              <a:rPr lang="vi-VN" altLang="ro-RO" sz="1200"/>
              <a:t>transformarea la nivele de gri (practic planul de luminanţă al imaginii</a:t>
            </a:r>
            <a:r>
              <a:rPr lang="ro-RO" altLang="ro-RO" sz="1200"/>
              <a:t> </a:t>
            </a:r>
            <a:r>
              <a:rPr lang="vi-VN" altLang="ro-RO" sz="1200"/>
              <a:t>originale)</a:t>
            </a:r>
            <a:endParaRPr lang="ro-RO" altLang="ro-RO" sz="1200"/>
          </a:p>
          <a:p>
            <a:r>
              <a:rPr lang="it-IT" altLang="ro-RO" sz="1200"/>
              <a:t>reprezintă imaginea transformată la 8 biţi/pixel utilizând o paletă</a:t>
            </a:r>
            <a:r>
              <a:rPr lang="ro-RO" altLang="ro-RO" sz="1200"/>
              <a:t> </a:t>
            </a:r>
            <a:r>
              <a:rPr lang="vi-VN" altLang="ro-RO" sz="1200"/>
              <a:t>(figura 3.a) cât mai apropiată de cea reală</a:t>
            </a:r>
            <a:endParaRPr lang="ro-RO" altLang="ro-RO" sz="1200"/>
          </a:p>
          <a:p>
            <a:r>
              <a:rPr lang="vi-VN" altLang="ro-RO" sz="1200"/>
              <a:t>se utilizează</a:t>
            </a:r>
            <a:r>
              <a:rPr lang="ro-RO" altLang="ro-RO" sz="1200"/>
              <a:t> din nou </a:t>
            </a:r>
            <a:r>
              <a:rPr lang="vi-VN" altLang="ro-RO" sz="1200"/>
              <a:t> palet</a:t>
            </a:r>
            <a:r>
              <a:rPr lang="ro-RO" altLang="ro-RO" sz="1200"/>
              <a:t>a </a:t>
            </a:r>
            <a:r>
              <a:rPr lang="pt-BR" altLang="ro-RO" sz="1200"/>
              <a:t>Web </a:t>
            </a:r>
            <a:r>
              <a:rPr lang="ro-RO" altLang="ro-RO" sz="1200"/>
              <a:t>din </a:t>
            </a:r>
            <a:r>
              <a:rPr lang="vi-VN" altLang="ro-RO" sz="1200"/>
              <a:t>figura 3.b</a:t>
            </a:r>
            <a:r>
              <a:rPr lang="ro-RO" altLang="ro-RO" sz="1200"/>
              <a:t> </a:t>
            </a:r>
            <a:r>
              <a:rPr lang="pt-BR" altLang="ro-RO" sz="1200"/>
              <a:t>dar nu se foloseşte procesul de dithering</a:t>
            </a:r>
            <a:endParaRPr lang="ro-RO" altLang="ro-RO" sz="1200"/>
          </a:p>
          <a:p>
            <a:r>
              <a:rPr lang="vi-VN" altLang="ro-RO" sz="1200"/>
              <a:t>prezintă imaginea transformată folosind paleta de culori</a:t>
            </a:r>
            <a:r>
              <a:rPr lang="ro-RO" altLang="ro-RO" sz="1200"/>
              <a:t> </a:t>
            </a:r>
            <a:r>
              <a:rPr lang="vi-VN" altLang="ro-RO" sz="1200"/>
              <a:t>3.c a unei alte imagini</a:t>
            </a:r>
            <a:endParaRPr lang="ro-RO" altLang="ro-RO" sz="1200"/>
          </a:p>
          <a:p>
            <a:endParaRPr lang="ro-RO" altLang="ro-RO" sz="1200"/>
          </a:p>
          <a:p>
            <a:endParaRPr lang="vi-VN" altLang="ro-RO" sz="1200"/>
          </a:p>
          <a:p>
            <a:endParaRPr lang="ro-RO" altLang="ro-RO" sz="1200"/>
          </a:p>
          <a:p>
            <a:endParaRPr lang="ro-RO" altLang="ro-RO" sz="120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0703203E-BF47-4669-8F1F-87C8C13A7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" r="2341"/>
          <a:stretch>
            <a:fillRect/>
          </a:stretch>
        </p:blipFill>
        <p:spPr bwMode="auto">
          <a:xfrm>
            <a:off x="2892425" y="31750"/>
            <a:ext cx="6145213" cy="274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2D0873FB-ADB5-480A-9EA2-79FA082D4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0" y="2552700"/>
            <a:ext cx="6264275" cy="282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1DFE0A2-841A-43C3-9FDD-009B7BF6F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2"/>
          <a:stretch>
            <a:fillRect/>
          </a:stretch>
        </p:blipFill>
        <p:spPr bwMode="auto">
          <a:xfrm>
            <a:off x="3211513" y="5073650"/>
            <a:ext cx="5826125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952024-FB12-42D2-AB3A-3274B45F589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Curs </a:t>
            </a:r>
            <a:r>
              <a:rPr lang="ro-RO"/>
              <a:t>2</a:t>
            </a:r>
            <a:r>
              <a:rPr lang="pt-BR"/>
              <a:t> - SACCDMM - Master, Sem I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C0B28D-AC00-4311-9CDC-834D872D16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62DCBC-889C-4816-AE84-EB51B687D699}" type="slidenum">
              <a:rPr lang="en-US" altLang="ro-RO" smtClean="0"/>
              <a:pPr>
                <a:defRPr/>
              </a:pPr>
              <a:t>19</a:t>
            </a:fld>
            <a:r>
              <a:rPr lang="en-US" altLang="ro-RO"/>
              <a:t> </a:t>
            </a:r>
            <a:endParaRPr lang="en-US" altLang="ro-RO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C65F5396-E8DC-4AD3-8A86-F420BC74DFB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68313" y="188913"/>
            <a:ext cx="8567737" cy="8493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o-RO" altLang="ro-RO"/>
              <a:t>Reprezentarea informației - </a:t>
            </a:r>
            <a:r>
              <a:rPr lang="en-US" altLang="ro-RO"/>
              <a:t>Multimedia</a:t>
            </a:r>
            <a:endParaRPr lang="ro-RO" altLang="ro-RO"/>
          </a:p>
        </p:txBody>
      </p:sp>
      <p:sp>
        <p:nvSpPr>
          <p:cNvPr id="16387" name="Content Placeholder 2">
            <a:extLst>
              <a:ext uri="{FF2B5EF4-FFF2-40B4-BE49-F238E27FC236}">
                <a16:creationId xmlns:a16="http://schemas.microsoft.com/office/drawing/2014/main" id="{9CB25AC2-8131-4504-A451-EA389FEAE6F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68313" y="1052513"/>
            <a:ext cx="8496300" cy="5400675"/>
          </a:xfrm>
        </p:spPr>
        <p:txBody>
          <a:bodyPr/>
          <a:lstStyle/>
          <a:p>
            <a:r>
              <a:rPr lang="ro-RO" altLang="ro-RO" sz="2000" b="1">
                <a:solidFill>
                  <a:srgbClr val="2778FA"/>
                </a:solidFill>
              </a:rPr>
              <a:t>multimedia</a:t>
            </a:r>
            <a:r>
              <a:rPr lang="ro-RO" altLang="ro-RO" sz="2000">
                <a:solidFill>
                  <a:srgbClr val="2778FA"/>
                </a:solidFill>
              </a:rPr>
              <a:t> </a:t>
            </a:r>
            <a:r>
              <a:rPr lang="ro-RO" altLang="ro-RO" sz="2000">
                <a:sym typeface="Wingdings" panose="05000000000000000000" pitchFamily="2" charset="2"/>
              </a:rPr>
              <a:t> </a:t>
            </a:r>
            <a:r>
              <a:rPr lang="ro-RO" altLang="ro-RO" sz="2000"/>
              <a:t>reprezentarea informației sub diferite forme: text, imagini, audio, video etc. </a:t>
            </a:r>
          </a:p>
          <a:p>
            <a:endParaRPr lang="en-US" altLang="ro-RO" sz="2000"/>
          </a:p>
          <a:p>
            <a:r>
              <a:rPr lang="ro-RO" altLang="ro-RO" sz="2000" i="1"/>
              <a:t>Totuşi</a:t>
            </a:r>
            <a:r>
              <a:rPr lang="ro-RO" altLang="ro-RO" sz="2000"/>
              <a:t>, </a:t>
            </a:r>
            <a:endParaRPr lang="en-US" altLang="ro-RO" sz="2000"/>
          </a:p>
          <a:p>
            <a:pPr lvl="1"/>
            <a:r>
              <a:rPr lang="ro-RO" altLang="ro-RO" sz="2000"/>
              <a:t>nu este suficientă reprezentarea informației sub diferite moduri </a:t>
            </a:r>
            <a:endParaRPr lang="en-US" altLang="ro-RO" sz="2000"/>
          </a:p>
          <a:p>
            <a:pPr lvl="1"/>
            <a:r>
              <a:rPr lang="ro-RO" altLang="ro-RO" sz="2000"/>
              <a:t>ci este necesar să fim capabili </a:t>
            </a:r>
            <a:endParaRPr lang="en-US" altLang="ro-RO" sz="2000"/>
          </a:p>
          <a:p>
            <a:pPr lvl="2"/>
            <a:r>
              <a:rPr lang="ro-RO" altLang="ro-RO"/>
              <a:t>să controlăm/ manipulăm/ transmitem </a:t>
            </a:r>
          </a:p>
          <a:p>
            <a:pPr lvl="2">
              <a:buFont typeface="Wingdings 2" panose="05020102010507070707" pitchFamily="18" charset="2"/>
              <a:buNone/>
            </a:pPr>
            <a:r>
              <a:rPr lang="ro-RO" altLang="ro-RO"/>
              <a:t>aceste date în diferite formate</a:t>
            </a:r>
          </a:p>
          <a:p>
            <a:pPr lvl="2">
              <a:buFont typeface="Wingdings 2" panose="05020102010507070707" pitchFamily="18" charset="2"/>
              <a:buNone/>
            </a:pPr>
            <a:endParaRPr lang="en-US" altLang="ro-RO"/>
          </a:p>
          <a:p>
            <a:r>
              <a:rPr lang="en-US" altLang="ro-RO" sz="2000" i="1"/>
              <a:t>Astfel</a:t>
            </a:r>
            <a:r>
              <a:rPr lang="en-US" altLang="ro-RO" sz="2000"/>
              <a:t>, </a:t>
            </a:r>
            <a:r>
              <a:rPr lang="ro-RO" altLang="ro-RO" sz="2000" b="1">
                <a:solidFill>
                  <a:srgbClr val="2778FA"/>
                </a:solidFill>
              </a:rPr>
              <a:t>multimedia</a:t>
            </a:r>
            <a:r>
              <a:rPr lang="ro-RO" altLang="ro-RO" sz="2000">
                <a:solidFill>
                  <a:srgbClr val="2778FA"/>
                </a:solidFill>
              </a:rPr>
              <a:t> </a:t>
            </a:r>
            <a:r>
              <a:rPr lang="ro-RO" altLang="ro-RO" sz="2000">
                <a:sym typeface="Wingdings" panose="05000000000000000000" pitchFamily="2" charset="2"/>
              </a:rPr>
              <a:t></a:t>
            </a:r>
            <a:r>
              <a:rPr lang="ro-RO" altLang="ro-RO" sz="2000"/>
              <a:t> domeniul care </a:t>
            </a:r>
            <a:endParaRPr lang="en-US" altLang="ro-RO" sz="2000"/>
          </a:p>
          <a:p>
            <a:pPr lvl="1"/>
            <a:r>
              <a:rPr lang="ro-RO" altLang="ro-RO" sz="1800"/>
              <a:t>se ocupă cu </a:t>
            </a:r>
            <a:r>
              <a:rPr lang="ro-RO" altLang="ro-RO" sz="1800" b="1" i="1"/>
              <a:t>integrarea comandată şi controlată de calculator a diferitelor tipuri de informaţii</a:t>
            </a:r>
            <a:r>
              <a:rPr lang="ro-RO" altLang="ro-RO" sz="1800"/>
              <a:t>: text, grafică, imagini statice şi în mişcare, animaţie, sunete</a:t>
            </a:r>
            <a:r>
              <a:rPr lang="en-US" altLang="ro-RO" sz="1800"/>
              <a:t>, </a:t>
            </a:r>
            <a:r>
              <a:rPr lang="ro-RO" altLang="ro-RO" sz="1800"/>
              <a:t>secvenţe video </a:t>
            </a:r>
            <a:endParaRPr lang="en-US" altLang="ro-RO" sz="1800"/>
          </a:p>
          <a:p>
            <a:pPr lvl="1"/>
            <a:r>
              <a:rPr lang="ro-RO" altLang="ro-RO" sz="1800"/>
              <a:t>şi în care fiecare tip de informaţie este reprezentată, memorată, procesată şi transmisă sub formă digitală.</a:t>
            </a:r>
          </a:p>
          <a:p>
            <a:endParaRPr lang="ro-RO" altLang="ro-RO" sz="2000"/>
          </a:p>
          <a:p>
            <a:endParaRPr lang="ro-RO" altLang="ro-RO" sz="20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029B12-F736-4E72-A00B-9DEE82DAF2F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Curs </a:t>
            </a:r>
            <a:r>
              <a:rPr lang="ro-RO"/>
              <a:t>2</a:t>
            </a:r>
            <a:r>
              <a:rPr lang="pt-BR"/>
              <a:t> - SACCDMM - Master, Sem I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5DCDA4-37A9-4E50-A24F-6DA8548BF8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62DCBC-889C-4816-AE84-EB51B687D699}" type="slidenum">
              <a:rPr lang="en-US" altLang="ro-RO" smtClean="0"/>
              <a:pPr>
                <a:defRPr/>
              </a:pPr>
              <a:t>2</a:t>
            </a:fld>
            <a:r>
              <a:rPr lang="en-US" altLang="ro-RO"/>
              <a:t> </a:t>
            </a:r>
            <a:endParaRPr lang="en-US" altLang="ro-RO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>
            <a:extLst>
              <a:ext uri="{FF2B5EF4-FFF2-40B4-BE49-F238E27FC236}">
                <a16:creationId xmlns:a16="http://schemas.microsoft.com/office/drawing/2014/main" id="{3952C73C-9E3E-4BE6-8790-FD4723632A4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68313" y="188913"/>
            <a:ext cx="8567737" cy="8493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o-RO" altLang="en-US"/>
              <a:t>Cuantizarea culorii/ Indexarea culorii</a:t>
            </a:r>
          </a:p>
        </p:txBody>
      </p:sp>
      <p:sp>
        <p:nvSpPr>
          <p:cNvPr id="36867" name="Content Placeholder 2">
            <a:extLst>
              <a:ext uri="{FF2B5EF4-FFF2-40B4-BE49-F238E27FC236}">
                <a16:creationId xmlns:a16="http://schemas.microsoft.com/office/drawing/2014/main" id="{F8DAE3D1-7884-44E5-BEC1-50A29CA5E4F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68313" y="1052513"/>
            <a:ext cx="8496300" cy="5400675"/>
          </a:xfrm>
        </p:spPr>
        <p:txBody>
          <a:bodyPr/>
          <a:lstStyle/>
          <a:p>
            <a:r>
              <a:rPr lang="ro-RO" altLang="en-US"/>
              <a:t>Cuantizor uniform </a:t>
            </a:r>
          </a:p>
        </p:txBody>
      </p:sp>
      <p:pic>
        <p:nvPicPr>
          <p:cNvPr id="36871" name="Picture 6">
            <a:extLst>
              <a:ext uri="{FF2B5EF4-FFF2-40B4-BE49-F238E27FC236}">
                <a16:creationId xmlns:a16="http://schemas.microsoft.com/office/drawing/2014/main" id="{D15CF0E6-D137-455D-81E4-1CC4594F7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1268413"/>
            <a:ext cx="5703888" cy="424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0C0955-0139-4072-89A2-B1630A8E296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Curs </a:t>
            </a:r>
            <a:r>
              <a:rPr lang="ro-RO"/>
              <a:t>2</a:t>
            </a:r>
            <a:r>
              <a:rPr lang="pt-BR"/>
              <a:t> - SACCDMM - Master, Sem I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70CE66-8911-4042-86C6-F487F65FB4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62DCBC-889C-4816-AE84-EB51B687D699}" type="slidenum">
              <a:rPr lang="en-US" altLang="ro-RO" smtClean="0"/>
              <a:pPr>
                <a:defRPr/>
              </a:pPr>
              <a:t>20</a:t>
            </a:fld>
            <a:r>
              <a:rPr lang="en-US" altLang="ro-RO"/>
              <a:t> </a:t>
            </a:r>
            <a:endParaRPr lang="en-US" altLang="ro-RO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>
            <a:extLst>
              <a:ext uri="{FF2B5EF4-FFF2-40B4-BE49-F238E27FC236}">
                <a16:creationId xmlns:a16="http://schemas.microsoft.com/office/drawing/2014/main" id="{72AE244D-4FFE-4757-8D8A-3EB609DCE6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1675" y="1125538"/>
            <a:ext cx="12477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ro-RO"/>
              <a:t>B=2 =&gt; L=4</a:t>
            </a:r>
          </a:p>
        </p:txBody>
      </p:sp>
      <p:pic>
        <p:nvPicPr>
          <p:cNvPr id="37891" name="Picture 3">
            <a:extLst>
              <a:ext uri="{FF2B5EF4-FFF2-40B4-BE49-F238E27FC236}">
                <a16:creationId xmlns:a16="http://schemas.microsoft.com/office/drawing/2014/main" id="{56FE5B1D-4255-4EF0-8AD4-212E6FFB1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8013" y="-50800"/>
            <a:ext cx="3779838" cy="288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2" name="Picture 4">
            <a:extLst>
              <a:ext uri="{FF2B5EF4-FFF2-40B4-BE49-F238E27FC236}">
                <a16:creationId xmlns:a16="http://schemas.microsoft.com/office/drawing/2014/main" id="{8F55A1A3-6345-4B9F-8C20-B5538C1C9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4286250"/>
            <a:ext cx="2505075" cy="187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3" name="Picture 5">
            <a:extLst>
              <a:ext uri="{FF2B5EF4-FFF2-40B4-BE49-F238E27FC236}">
                <a16:creationId xmlns:a16="http://schemas.microsoft.com/office/drawing/2014/main" id="{74FF83D8-122E-481C-9381-9509C4850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588" y="1349375"/>
            <a:ext cx="2773362" cy="2636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894" name="Text Box 9">
            <a:extLst>
              <a:ext uri="{FF2B5EF4-FFF2-40B4-BE49-F238E27FC236}">
                <a16:creationId xmlns:a16="http://schemas.microsoft.com/office/drawing/2014/main" id="{8B95EE6D-252B-4574-A475-9B6622E9FB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8" y="2306638"/>
            <a:ext cx="22272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ro-RO"/>
              <a:t>Imaginea necuantizata</a:t>
            </a:r>
          </a:p>
        </p:txBody>
      </p:sp>
      <p:sp>
        <p:nvSpPr>
          <p:cNvPr id="37895" name="Text Box 10">
            <a:extLst>
              <a:ext uri="{FF2B5EF4-FFF2-40B4-BE49-F238E27FC236}">
                <a16:creationId xmlns:a16="http://schemas.microsoft.com/office/drawing/2014/main" id="{25EA7E3A-CD91-4CFC-9406-E9B4642507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375" y="3657600"/>
            <a:ext cx="401955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ro-RO"/>
              <a:t>Imaginea cuantizata</a:t>
            </a:r>
            <a:r>
              <a:rPr lang="ro-RO" altLang="ro-RO"/>
              <a:t> uniform / optimal</a:t>
            </a:r>
          </a:p>
          <a:p>
            <a:r>
              <a:rPr lang="ro-RO" altLang="ro-RO"/>
              <a:t>       </a:t>
            </a:r>
            <a:r>
              <a:rPr lang="en-US" altLang="ro-RO"/>
              <a:t>MSE=15</a:t>
            </a:r>
            <a:r>
              <a:rPr lang="ro-RO" altLang="ro-RO"/>
              <a:t> 		</a:t>
            </a:r>
            <a:r>
              <a:rPr lang="en-US" altLang="ro-RO"/>
              <a:t>MSE=</a:t>
            </a:r>
            <a:r>
              <a:rPr lang="ro-RO" altLang="ro-RO"/>
              <a:t>9.6</a:t>
            </a:r>
            <a:endParaRPr lang="en-US" altLang="ro-RO"/>
          </a:p>
        </p:txBody>
      </p:sp>
      <p:sp>
        <p:nvSpPr>
          <p:cNvPr id="37896" name="Text Box 12">
            <a:extLst>
              <a:ext uri="{FF2B5EF4-FFF2-40B4-BE49-F238E27FC236}">
                <a16:creationId xmlns:a16="http://schemas.microsoft.com/office/drawing/2014/main" id="{41F5CC1A-9B67-4F11-8579-9FB5955B45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413" y="6521450"/>
            <a:ext cx="31734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ro-RO"/>
              <a:t>Histograma imaginii necuantizate</a:t>
            </a:r>
          </a:p>
        </p:txBody>
      </p:sp>
      <p:pic>
        <p:nvPicPr>
          <p:cNvPr id="37897" name="Picture 13">
            <a:extLst>
              <a:ext uri="{FF2B5EF4-FFF2-40B4-BE49-F238E27FC236}">
                <a16:creationId xmlns:a16="http://schemas.microsoft.com/office/drawing/2014/main" id="{AD34FF0C-2E33-40DD-8463-790FBB62B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" y="3068638"/>
            <a:ext cx="2384425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898" name="Title 1">
            <a:extLst>
              <a:ext uri="{FF2B5EF4-FFF2-40B4-BE49-F238E27FC236}">
                <a16:creationId xmlns:a16="http://schemas.microsoft.com/office/drawing/2014/main" id="{BBA86E28-1D24-44D3-8B78-AF67FB19095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484438" y="188913"/>
            <a:ext cx="6551612" cy="8493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o-RO" altLang="ro-RO" sz="2400"/>
              <a:t>Cuantizare uniforma/ Cuantizare optimală</a:t>
            </a:r>
          </a:p>
        </p:txBody>
      </p:sp>
      <p:pic>
        <p:nvPicPr>
          <p:cNvPr id="37899" name="Picture 12">
            <a:extLst>
              <a:ext uri="{FF2B5EF4-FFF2-40B4-BE49-F238E27FC236}">
                <a16:creationId xmlns:a16="http://schemas.microsoft.com/office/drawing/2014/main" id="{4BBFA4D5-6291-46B4-9486-4D1859FFE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338" y="1333500"/>
            <a:ext cx="3779837" cy="288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900" name="Picture 10">
            <a:extLst>
              <a:ext uri="{FF2B5EF4-FFF2-40B4-BE49-F238E27FC236}">
                <a16:creationId xmlns:a16="http://schemas.microsoft.com/office/drawing/2014/main" id="{09453C06-2245-4EE0-8D9F-50CD03DDD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4797425"/>
            <a:ext cx="2384425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901" name="Picture 11">
            <a:extLst>
              <a:ext uri="{FF2B5EF4-FFF2-40B4-BE49-F238E27FC236}">
                <a16:creationId xmlns:a16="http://schemas.microsoft.com/office/drawing/2014/main" id="{D580279E-B6A2-46F6-87FF-712E2C96A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4286250"/>
            <a:ext cx="2644775" cy="185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7CCFC0-8E11-484B-A4F6-AC183ADD777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Curs </a:t>
            </a:r>
            <a:r>
              <a:rPr lang="ro-RO"/>
              <a:t>2</a:t>
            </a:r>
            <a:r>
              <a:rPr lang="pt-BR"/>
              <a:t> - SACCDMM - Master, Sem I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BD9E10-19AB-4E76-852A-F91BC1346B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62DCBC-889C-4816-AE84-EB51B687D699}" type="slidenum">
              <a:rPr lang="en-US" altLang="ro-RO" smtClean="0"/>
              <a:pPr>
                <a:defRPr/>
              </a:pPr>
              <a:t>21</a:t>
            </a:fld>
            <a:r>
              <a:rPr lang="en-US" altLang="ro-RO"/>
              <a:t> </a:t>
            </a:r>
            <a:endParaRPr lang="en-US" altLang="ro-RO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5">
            <a:extLst>
              <a:ext uri="{FF2B5EF4-FFF2-40B4-BE49-F238E27FC236}">
                <a16:creationId xmlns:a16="http://schemas.microsoft.com/office/drawing/2014/main" id="{613AE582-4DCD-4291-91AA-5F0E2D259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663" y="3414713"/>
            <a:ext cx="4262438" cy="325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939" name="Text Box 6">
            <a:extLst>
              <a:ext uri="{FF2B5EF4-FFF2-40B4-BE49-F238E27FC236}">
                <a16:creationId xmlns:a16="http://schemas.microsoft.com/office/drawing/2014/main" id="{558FD0E5-12D2-4171-A807-F8228C6F3C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6124575"/>
            <a:ext cx="24939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ro-RO"/>
              <a:t>Cuantizare uniforma, B=4</a:t>
            </a:r>
          </a:p>
        </p:txBody>
      </p:sp>
      <p:pic>
        <p:nvPicPr>
          <p:cNvPr id="39940" name="Picture 7">
            <a:extLst>
              <a:ext uri="{FF2B5EF4-FFF2-40B4-BE49-F238E27FC236}">
                <a16:creationId xmlns:a16="http://schemas.microsoft.com/office/drawing/2014/main" id="{3E45A8AE-9236-4617-87C6-236DDEBE7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325" y="3394075"/>
            <a:ext cx="4217988" cy="321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941" name="Text Box 8">
            <a:extLst>
              <a:ext uri="{FF2B5EF4-FFF2-40B4-BE49-F238E27FC236}">
                <a16:creationId xmlns:a16="http://schemas.microsoft.com/office/drawing/2014/main" id="{7AC983E3-4C82-4EE6-9C10-FAE680B3B7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6650" y="6092825"/>
            <a:ext cx="24939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ro-RO"/>
              <a:t>Cuantizare uniforma, B=6</a:t>
            </a:r>
          </a:p>
        </p:txBody>
      </p:sp>
      <p:pic>
        <p:nvPicPr>
          <p:cNvPr id="39942" name="Picture 9">
            <a:extLst>
              <a:ext uri="{FF2B5EF4-FFF2-40B4-BE49-F238E27FC236}">
                <a16:creationId xmlns:a16="http://schemas.microsoft.com/office/drawing/2014/main" id="{90A52139-E087-4396-95D1-2A471432A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425" y="3433763"/>
            <a:ext cx="4173538" cy="318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943" name="Text Box 10">
            <a:extLst>
              <a:ext uri="{FF2B5EF4-FFF2-40B4-BE49-F238E27FC236}">
                <a16:creationId xmlns:a16="http://schemas.microsoft.com/office/drawing/2014/main" id="{5ACF790D-A866-4A2C-BCDE-0161967538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9475" y="6116638"/>
            <a:ext cx="2470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ro-RO"/>
              <a:t>Cuantizare optimala, B=4</a:t>
            </a:r>
          </a:p>
        </p:txBody>
      </p:sp>
      <p:sp>
        <p:nvSpPr>
          <p:cNvPr id="39944" name="Title 1">
            <a:extLst>
              <a:ext uri="{FF2B5EF4-FFF2-40B4-BE49-F238E27FC236}">
                <a16:creationId xmlns:a16="http://schemas.microsoft.com/office/drawing/2014/main" id="{8054D0B8-2E8E-44D1-A05B-47A18E3A554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68313" y="188913"/>
            <a:ext cx="8567737" cy="8493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o-RO" altLang="ro-RO"/>
              <a:t> Metode de cuantizare vizuala</a:t>
            </a:r>
          </a:p>
        </p:txBody>
      </p:sp>
      <p:sp>
        <p:nvSpPr>
          <p:cNvPr id="39945" name="Content Placeholder 2">
            <a:extLst>
              <a:ext uri="{FF2B5EF4-FFF2-40B4-BE49-F238E27FC236}">
                <a16:creationId xmlns:a16="http://schemas.microsoft.com/office/drawing/2014/main" id="{A64AABED-7384-4A50-BF74-390B46088BC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68313" y="1052513"/>
            <a:ext cx="8496300" cy="3889375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altLang="ro-RO" sz="1400">
                <a:latin typeface="_Times New Roman"/>
              </a:rPr>
              <a:t> In general – daca B&lt;6 (la cuantizarea uniforma) sau B&lt;5 (la cuantizarea optimala) =&gt; apare fenomenul de "conturare" (apar contururi false) in imaginea cuantizata. </a:t>
            </a:r>
          </a:p>
          <a:p>
            <a:pPr>
              <a:buFontTx/>
              <a:buChar char="•"/>
            </a:pPr>
            <a:r>
              <a:rPr lang="en-US" altLang="ro-RO" sz="1400">
                <a:latin typeface="_Times New Roman"/>
              </a:rPr>
              <a:t>  “Conturarea”  = grupuri de pixeli vecini sunt cuantizati la aceeasi valoare =&gt; apar regiuni de nivele de gri constante; contururile acestor regiuni sunt contururile false specifice “conturarii”. </a:t>
            </a:r>
          </a:p>
          <a:p>
            <a:pPr>
              <a:buFontTx/>
              <a:buChar char="•"/>
            </a:pPr>
            <a:r>
              <a:rPr lang="en-US" altLang="ro-RO" sz="1400">
                <a:latin typeface="_Times New Roman"/>
              </a:rPr>
              <a:t> Contururile false introduse de cuantizare nu contribuie semnificativ la MSE, dar sunt foarte deranjante vizual =&gt; </a:t>
            </a:r>
            <a:r>
              <a:rPr lang="en-US" altLang="ro-RO" sz="1400" i="1">
                <a:latin typeface="_Times New Roman"/>
              </a:rPr>
              <a:t>este important sa reducem vizibilitatea erorii de cuantizare, nu doar MSE.</a:t>
            </a:r>
            <a:endParaRPr lang="en-US" altLang="ro-RO" sz="1400">
              <a:latin typeface="_Times New Roman"/>
            </a:endParaRPr>
          </a:p>
          <a:p>
            <a:pPr>
              <a:buFont typeface="Symbol" panose="05050102010706020507" pitchFamily="18" charset="2"/>
              <a:buChar char="Þ"/>
            </a:pPr>
            <a:r>
              <a:rPr lang="en-US" altLang="ro-RO" sz="1400" i="1">
                <a:latin typeface="_Times New Roman"/>
              </a:rPr>
              <a:t> Solutii:</a:t>
            </a:r>
            <a:r>
              <a:rPr lang="en-US" altLang="ro-RO" sz="1400">
                <a:latin typeface="_Times New Roman"/>
              </a:rPr>
              <a:t> scheme de cuantizare vizuala, care sa mentina eroarea de cuantizare sub un nivel de vizibilitate acceptabil.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US" altLang="ro-RO" sz="1400">
                <a:latin typeface="_Times New Roman"/>
              </a:rPr>
              <a:t> </a:t>
            </a:r>
            <a:r>
              <a:rPr lang="ro-RO" altLang="ro-RO" sz="1400">
                <a:latin typeface="_Times New Roman"/>
              </a:rPr>
              <a:t>O </a:t>
            </a:r>
            <a:r>
              <a:rPr lang="en-US" altLang="ro-RO" sz="1400">
                <a:latin typeface="_Times New Roman"/>
              </a:rPr>
              <a:t>metod</a:t>
            </a:r>
            <a:r>
              <a:rPr lang="ro-RO" altLang="ro-RO" sz="1400">
                <a:latin typeface="_Times New Roman"/>
              </a:rPr>
              <a:t>ă foarte uzuală</a:t>
            </a:r>
            <a:r>
              <a:rPr lang="en-US" altLang="ro-RO" sz="1400">
                <a:latin typeface="_Times New Roman"/>
              </a:rPr>
              <a:t>: cuantizarea cu zgomot pseudo-aleatoriu</a:t>
            </a:r>
            <a:r>
              <a:rPr lang="ro-RO" altLang="ro-RO" sz="1400">
                <a:latin typeface="_Times New Roman"/>
              </a:rPr>
              <a:t> (dithering)</a:t>
            </a:r>
            <a:endParaRPr lang="en-US" altLang="ro-RO" sz="1400">
              <a:latin typeface="_Times New Roman"/>
            </a:endParaRPr>
          </a:p>
          <a:p>
            <a:endParaRPr lang="ro-RO" altLang="ro-RO" sz="14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FC1368-5EB9-478F-B863-AAC514E2C90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Curs </a:t>
            </a:r>
            <a:r>
              <a:rPr lang="ro-RO"/>
              <a:t>2</a:t>
            </a:r>
            <a:r>
              <a:rPr lang="pt-BR"/>
              <a:t> - SACCDMM - Master, Sem I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DF2688-AA5D-4931-BA80-99AF53CB97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62DCBC-889C-4816-AE84-EB51B687D699}" type="slidenum">
              <a:rPr lang="en-US" altLang="ro-RO" smtClean="0"/>
              <a:pPr>
                <a:defRPr/>
              </a:pPr>
              <a:t>22</a:t>
            </a:fld>
            <a:r>
              <a:rPr lang="en-US" altLang="ro-RO"/>
              <a:t> </a:t>
            </a:r>
            <a:endParaRPr lang="en-US" altLang="ro-RO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CFF2F7C9-ED15-4506-882F-AAF7D88ECF0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68313" y="188913"/>
            <a:ext cx="8567737" cy="8493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o-RO" altLang="en-US"/>
              <a:t>Cuantizarea culorii/ Indexarea culorii</a:t>
            </a:r>
            <a:endParaRPr lang="en-US" altLang="en-US"/>
          </a:p>
        </p:txBody>
      </p:sp>
      <p:pic>
        <p:nvPicPr>
          <p:cNvPr id="41990" name="Picture 31">
            <a:extLst>
              <a:ext uri="{FF2B5EF4-FFF2-40B4-BE49-F238E27FC236}">
                <a16:creationId xmlns:a16="http://schemas.microsoft.com/office/drawing/2014/main" id="{F49E3DAC-87E7-4507-9916-0EFFDEEAB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8" y="1211263"/>
            <a:ext cx="1562100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1" name="Picture 32">
            <a:extLst>
              <a:ext uri="{FF2B5EF4-FFF2-40B4-BE49-F238E27FC236}">
                <a16:creationId xmlns:a16="http://schemas.microsoft.com/office/drawing/2014/main" id="{78826F20-CFDF-4909-A23E-890A1FF1F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1257300"/>
            <a:ext cx="1562100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2" name="Picture 33">
            <a:extLst>
              <a:ext uri="{FF2B5EF4-FFF2-40B4-BE49-F238E27FC236}">
                <a16:creationId xmlns:a16="http://schemas.microsoft.com/office/drawing/2014/main" id="{905F1621-A01E-438D-9207-DAD346EEB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1228725"/>
            <a:ext cx="1562100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3" name="Picture 34">
            <a:extLst>
              <a:ext uri="{FF2B5EF4-FFF2-40B4-BE49-F238E27FC236}">
                <a16:creationId xmlns:a16="http://schemas.microsoft.com/office/drawing/2014/main" id="{3C4A8FEC-6F62-457D-BC5A-2C126515BF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1228725"/>
            <a:ext cx="1560512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4" name="Picture 35">
            <a:extLst>
              <a:ext uri="{FF2B5EF4-FFF2-40B4-BE49-F238E27FC236}">
                <a16:creationId xmlns:a16="http://schemas.microsoft.com/office/drawing/2014/main" id="{07BE705D-AE92-4FF4-B27C-2F875BC246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850" y="1268413"/>
            <a:ext cx="1562100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5" name="Content Placeholder 6">
            <a:extLst>
              <a:ext uri="{FF2B5EF4-FFF2-40B4-BE49-F238E27FC236}">
                <a16:creationId xmlns:a16="http://schemas.microsoft.com/office/drawing/2014/main" id="{D75C6CAC-E00A-45C1-B13C-7D7ABC7F51A9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24050" y="3662363"/>
            <a:ext cx="1601788" cy="2339975"/>
          </a:xfrm>
        </p:spPr>
      </p:pic>
      <p:pic>
        <p:nvPicPr>
          <p:cNvPr id="41996" name="Picture 19">
            <a:extLst>
              <a:ext uri="{FF2B5EF4-FFF2-40B4-BE49-F238E27FC236}">
                <a16:creationId xmlns:a16="http://schemas.microsoft.com/office/drawing/2014/main" id="{AA93726C-E687-4FAE-8FBF-9C36772456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0" y="3662363"/>
            <a:ext cx="1601788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7" name="Picture 20">
            <a:extLst>
              <a:ext uri="{FF2B5EF4-FFF2-40B4-BE49-F238E27FC236}">
                <a16:creationId xmlns:a16="http://schemas.microsoft.com/office/drawing/2014/main" id="{3B40D0F0-9F57-42C2-B688-0E704AD6AD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673475"/>
            <a:ext cx="1600200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8" name="Picture 21">
            <a:extLst>
              <a:ext uri="{FF2B5EF4-FFF2-40B4-BE49-F238E27FC236}">
                <a16:creationId xmlns:a16="http://schemas.microsoft.com/office/drawing/2014/main" id="{E0D7A218-7669-449B-8BFC-1419369A6A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350" y="3681413"/>
            <a:ext cx="1600200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9" name="Picture 22">
            <a:extLst>
              <a:ext uri="{FF2B5EF4-FFF2-40B4-BE49-F238E27FC236}">
                <a16:creationId xmlns:a16="http://schemas.microsoft.com/office/drawing/2014/main" id="{D9A90F4B-1BF8-4FB1-B812-53C197E95B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8" y="3644900"/>
            <a:ext cx="1603375" cy="234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000" name="TextBox 1">
            <a:extLst>
              <a:ext uri="{FF2B5EF4-FFF2-40B4-BE49-F238E27FC236}">
                <a16:creationId xmlns:a16="http://schemas.microsoft.com/office/drawing/2014/main" id="{16E42391-D84F-400A-A0FD-73482BB732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5" y="6022975"/>
            <a:ext cx="9185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o-RO" altLang="en-US"/>
              <a:t>Img. Orig. B=24   B=1 (2 culori)       B=2 (4 culori)      B=4 (16 culori)   B=8 (256 culori)</a:t>
            </a:r>
          </a:p>
          <a:p>
            <a:r>
              <a:rPr lang="ro-RO" altLang="en-US"/>
              <a:t>(16777216 culori)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87909F-7D6F-477B-AA5A-319396F25F5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Curs </a:t>
            </a:r>
            <a:r>
              <a:rPr lang="ro-RO"/>
              <a:t>2</a:t>
            </a:r>
            <a:r>
              <a:rPr lang="pt-BR"/>
              <a:t> - SACCDMM - Master, Sem I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074F85-F8EB-4EF0-BAA4-11ED4F3E08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62DCBC-889C-4816-AE84-EB51B687D699}" type="slidenum">
              <a:rPr lang="en-US" altLang="ro-RO" smtClean="0"/>
              <a:pPr>
                <a:defRPr/>
              </a:pPr>
              <a:t>23</a:t>
            </a:fld>
            <a:r>
              <a:rPr lang="en-US" altLang="ro-RO"/>
              <a:t> </a:t>
            </a:r>
            <a:endParaRPr lang="en-US" altLang="ro-RO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10" name="Object 3">
            <a:extLst>
              <a:ext uri="{FF2B5EF4-FFF2-40B4-BE49-F238E27FC236}">
                <a16:creationId xmlns:a16="http://schemas.microsoft.com/office/drawing/2014/main" id="{B9795FE6-F417-4325-BC57-069CA38D70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20938" y="1341438"/>
          <a:ext cx="4238625" cy="230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Document" r:id="rId4" imgW="3476244" imgH="1895043" progId="Word.Document.8">
                  <p:embed/>
                </p:oleObj>
              </mc:Choice>
              <mc:Fallback>
                <p:oleObj name="Document" r:id="rId4" imgW="3476244" imgH="1895043" progId="Word.Document.8">
                  <p:embed/>
                  <p:pic>
                    <p:nvPicPr>
                      <p:cNvPr id="43010" name="Object 3">
                        <a:extLst>
                          <a:ext uri="{FF2B5EF4-FFF2-40B4-BE49-F238E27FC236}">
                            <a16:creationId xmlns:a16="http://schemas.microsoft.com/office/drawing/2014/main" id="{B9795FE6-F417-4325-BC57-069CA38D70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4361" b="1938"/>
                      <a:stretch>
                        <a:fillRect/>
                      </a:stretch>
                    </p:blipFill>
                    <p:spPr bwMode="auto">
                      <a:xfrm>
                        <a:off x="2420938" y="1341438"/>
                        <a:ext cx="4238625" cy="230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011" name="Picture 5">
            <a:extLst>
              <a:ext uri="{FF2B5EF4-FFF2-40B4-BE49-F238E27FC236}">
                <a16:creationId xmlns:a16="http://schemas.microsoft.com/office/drawing/2014/main" id="{CA70A5C6-579E-43B2-9581-5EDE80A41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4213" y="1058863"/>
            <a:ext cx="3863976" cy="294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2" name="Picture 6">
            <a:extLst>
              <a:ext uri="{FF2B5EF4-FFF2-40B4-BE49-F238E27FC236}">
                <a16:creationId xmlns:a16="http://schemas.microsoft.com/office/drawing/2014/main" id="{B50EE95A-6F1E-4E0F-A4CB-CE0AE1881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767138"/>
            <a:ext cx="2336800" cy="233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013" name="Text Box 7">
            <a:extLst>
              <a:ext uri="{FF2B5EF4-FFF2-40B4-BE49-F238E27FC236}">
                <a16:creationId xmlns:a16="http://schemas.microsoft.com/office/drawing/2014/main" id="{CEA592D6-87A8-4CFF-87FA-65A77C0117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013" y="6053138"/>
            <a:ext cx="25511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en-US" altLang="ro-RO" sz="1600"/>
              <a:t>Cuantizare uniforma, B=4 </a:t>
            </a:r>
          </a:p>
        </p:txBody>
      </p:sp>
      <p:pic>
        <p:nvPicPr>
          <p:cNvPr id="43014" name="Picture 8">
            <a:extLst>
              <a:ext uri="{FF2B5EF4-FFF2-40B4-BE49-F238E27FC236}">
                <a16:creationId xmlns:a16="http://schemas.microsoft.com/office/drawing/2014/main" id="{91D3975C-9650-4325-88EE-7AC09AC37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463" y="1033463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015" name="Text Box 9">
            <a:extLst>
              <a:ext uri="{FF2B5EF4-FFF2-40B4-BE49-F238E27FC236}">
                <a16:creationId xmlns:a16="http://schemas.microsoft.com/office/drawing/2014/main" id="{83C1305A-10A6-49CF-A497-3C56BD860F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4613" y="3429000"/>
            <a:ext cx="282733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en-US" altLang="ro-RO" sz="1600"/>
              <a:t>Zgomot de amplitudine mare </a:t>
            </a:r>
          </a:p>
        </p:txBody>
      </p:sp>
      <p:pic>
        <p:nvPicPr>
          <p:cNvPr id="43016" name="Picture 10">
            <a:extLst>
              <a:ext uri="{FF2B5EF4-FFF2-40B4-BE49-F238E27FC236}">
                <a16:creationId xmlns:a16="http://schemas.microsoft.com/office/drawing/2014/main" id="{F9E45C0A-B8D2-4706-BCB9-CD31A647C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463" y="3783013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7" name="Picture 12">
            <a:extLst>
              <a:ext uri="{FF2B5EF4-FFF2-40B4-BE49-F238E27FC236}">
                <a16:creationId xmlns:a16="http://schemas.microsoft.com/office/drawing/2014/main" id="{2EF266B7-0744-4649-A318-A7E075D0E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825" y="3665538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018" name="Line 13">
            <a:extLst>
              <a:ext uri="{FF2B5EF4-FFF2-40B4-BE49-F238E27FC236}">
                <a16:creationId xmlns:a16="http://schemas.microsoft.com/office/drawing/2014/main" id="{6186BF71-12BD-4135-B4A3-63870FD2B09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89500" y="2260600"/>
            <a:ext cx="254000" cy="210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o-RO"/>
          </a:p>
        </p:txBody>
      </p:sp>
      <p:sp>
        <p:nvSpPr>
          <p:cNvPr id="43019" name="Text Box 14">
            <a:extLst>
              <a:ext uri="{FF2B5EF4-FFF2-40B4-BE49-F238E27FC236}">
                <a16:creationId xmlns:a16="http://schemas.microsoft.com/office/drawing/2014/main" id="{53C5E642-5A27-41A4-B3D3-6DCEFAFA8F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1338" y="6053138"/>
            <a:ext cx="30638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en-US" altLang="ro-RO" sz="1600"/>
              <a:t>Inainte de scaderea zgomotului </a:t>
            </a:r>
          </a:p>
        </p:txBody>
      </p:sp>
      <p:sp>
        <p:nvSpPr>
          <p:cNvPr id="43020" name="Text Box 16">
            <a:extLst>
              <a:ext uri="{FF2B5EF4-FFF2-40B4-BE49-F238E27FC236}">
                <a16:creationId xmlns:a16="http://schemas.microsoft.com/office/drawing/2014/main" id="{01202CC0-3CA6-450A-A8E3-CD20C94EC7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8100" y="6165850"/>
            <a:ext cx="27924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en-US" altLang="ro-RO" sz="1600"/>
              <a:t>Zgomot de amplitudine mica </a:t>
            </a:r>
          </a:p>
        </p:txBody>
      </p:sp>
      <p:sp>
        <p:nvSpPr>
          <p:cNvPr id="43021" name="Title 1">
            <a:extLst>
              <a:ext uri="{FF2B5EF4-FFF2-40B4-BE49-F238E27FC236}">
                <a16:creationId xmlns:a16="http://schemas.microsoft.com/office/drawing/2014/main" id="{9001A7EC-C13E-4C0E-ACF2-597D90504D8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90500" y="188913"/>
            <a:ext cx="8845550" cy="8493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o-RO" altLang="ro-RO"/>
              <a:t>Cuantizarea cu zgomot pseudo-aleator (“dither”)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AC878C2-669D-4D28-A5FD-37932A6343C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Curs </a:t>
            </a:r>
            <a:r>
              <a:rPr lang="ro-RO"/>
              <a:t>2</a:t>
            </a:r>
            <a:r>
              <a:rPr lang="pt-BR"/>
              <a:t> - SACCDMM - Master, Sem I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24277A-202D-4EA7-9E88-B7A954DA31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62DCBC-889C-4816-AE84-EB51B687D699}" type="slidenum">
              <a:rPr lang="en-US" altLang="ro-RO" smtClean="0"/>
              <a:pPr>
                <a:defRPr/>
              </a:pPr>
              <a:t>24</a:t>
            </a:fld>
            <a:r>
              <a:rPr lang="en-US" altLang="ro-RO"/>
              <a:t> </a:t>
            </a:r>
            <a:endParaRPr lang="en-US" altLang="ro-RO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>
            <a:extLst>
              <a:ext uri="{FF2B5EF4-FFF2-40B4-BE49-F238E27FC236}">
                <a16:creationId xmlns:a16="http://schemas.microsoft.com/office/drawing/2014/main" id="{48CE3ABE-73EA-4A35-9B77-48D3C0FA56D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68313" y="188913"/>
            <a:ext cx="8567737" cy="8493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o-RO" altLang="en-US"/>
              <a:t>Cuantizare fără și cu zgomot pseudoaleator</a:t>
            </a:r>
            <a:endParaRPr lang="en-US" altLang="en-US"/>
          </a:p>
        </p:txBody>
      </p:sp>
      <p:pic>
        <p:nvPicPr>
          <p:cNvPr id="45062" name="Picture 2">
            <a:extLst>
              <a:ext uri="{FF2B5EF4-FFF2-40B4-BE49-F238E27FC236}">
                <a16:creationId xmlns:a16="http://schemas.microsoft.com/office/drawing/2014/main" id="{32346054-3097-4E50-97F1-C3099D48F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75" y="981075"/>
            <a:ext cx="1922463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3" name="Picture 3">
            <a:extLst>
              <a:ext uri="{FF2B5EF4-FFF2-40B4-BE49-F238E27FC236}">
                <a16:creationId xmlns:a16="http://schemas.microsoft.com/office/drawing/2014/main" id="{58648D1B-E4FB-430F-8661-F32C6F2CC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788" y="981075"/>
            <a:ext cx="1920875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4" name="Picture 4">
            <a:extLst>
              <a:ext uri="{FF2B5EF4-FFF2-40B4-BE49-F238E27FC236}">
                <a16:creationId xmlns:a16="http://schemas.microsoft.com/office/drawing/2014/main" id="{15DC6223-1A06-4426-9729-DC8EE53F9C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488" y="995363"/>
            <a:ext cx="1922462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5" name="Picture 5">
            <a:extLst>
              <a:ext uri="{FF2B5EF4-FFF2-40B4-BE49-F238E27FC236}">
                <a16:creationId xmlns:a16="http://schemas.microsoft.com/office/drawing/2014/main" id="{F3B3CCBA-5599-4B5F-9DFB-69E0106631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175" y="995363"/>
            <a:ext cx="1920875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6" name="Picture 6">
            <a:extLst>
              <a:ext uri="{FF2B5EF4-FFF2-40B4-BE49-F238E27FC236}">
                <a16:creationId xmlns:a16="http://schemas.microsoft.com/office/drawing/2014/main" id="{C84C78DA-7DF0-4A5D-AF00-7DFA33F8B4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75" y="3925888"/>
            <a:ext cx="1922463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7" name="Picture 7">
            <a:extLst>
              <a:ext uri="{FF2B5EF4-FFF2-40B4-BE49-F238E27FC236}">
                <a16:creationId xmlns:a16="http://schemas.microsoft.com/office/drawing/2014/main" id="{1AF56FC8-4F7D-4688-9ABA-24A97683EC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788" y="3919538"/>
            <a:ext cx="1920875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8" name="Picture 8">
            <a:extLst>
              <a:ext uri="{FF2B5EF4-FFF2-40B4-BE49-F238E27FC236}">
                <a16:creationId xmlns:a16="http://schemas.microsoft.com/office/drawing/2014/main" id="{83E68B9E-7F1A-4533-875A-3A7BF2200D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488" y="3937000"/>
            <a:ext cx="1922462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9" name="Picture 9">
            <a:extLst>
              <a:ext uri="{FF2B5EF4-FFF2-40B4-BE49-F238E27FC236}">
                <a16:creationId xmlns:a16="http://schemas.microsoft.com/office/drawing/2014/main" id="{81796331-CF68-4ECC-95C2-DC8F887965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175" y="3921125"/>
            <a:ext cx="1920875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4CF00E-FBE1-474A-A5E2-8D1C9DFA6EE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Curs </a:t>
            </a:r>
            <a:r>
              <a:rPr lang="ro-RO"/>
              <a:t>2</a:t>
            </a:r>
            <a:r>
              <a:rPr lang="pt-BR"/>
              <a:t> - SACCDMM - Master, Sem I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CC1296-27BB-411D-A3C7-A72F58A0CD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62DCBC-889C-4816-AE84-EB51B687D699}" type="slidenum">
              <a:rPr lang="en-US" altLang="ro-RO" smtClean="0"/>
              <a:pPr>
                <a:defRPr/>
              </a:pPr>
              <a:t>25</a:t>
            </a:fld>
            <a:r>
              <a:rPr lang="en-US" altLang="ro-RO"/>
              <a:t> </a:t>
            </a:r>
            <a:endParaRPr lang="en-US" altLang="ro-RO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>
            <a:extLst>
              <a:ext uri="{FF2B5EF4-FFF2-40B4-BE49-F238E27FC236}">
                <a16:creationId xmlns:a16="http://schemas.microsoft.com/office/drawing/2014/main" id="{05D0B1B0-E673-4A5F-A35D-62D05034D0D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68313" y="188913"/>
            <a:ext cx="8567737" cy="8493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o-RO" altLang="en-US"/>
              <a:t>Cuantizare fără și cu zgomot pseudoaleator</a:t>
            </a:r>
            <a:endParaRPr lang="ro-RO" altLang="ro-RO"/>
          </a:p>
        </p:txBody>
      </p:sp>
      <p:pic>
        <p:nvPicPr>
          <p:cNvPr id="46083" name="Content Placeholder 6">
            <a:extLst>
              <a:ext uri="{FF2B5EF4-FFF2-40B4-BE49-F238E27FC236}">
                <a16:creationId xmlns:a16="http://schemas.microsoft.com/office/drawing/2014/main" id="{7738110C-3062-445B-8331-5F5E5FCEF21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1463" y="755650"/>
            <a:ext cx="4337050" cy="2879725"/>
          </a:xfrm>
        </p:spPr>
      </p:pic>
      <p:pic>
        <p:nvPicPr>
          <p:cNvPr id="46087" name="Picture 7">
            <a:extLst>
              <a:ext uri="{FF2B5EF4-FFF2-40B4-BE49-F238E27FC236}">
                <a16:creationId xmlns:a16="http://schemas.microsoft.com/office/drawing/2014/main" id="{234E3778-7DD5-453E-9301-DB3BDEBD9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3681413"/>
            <a:ext cx="4337050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8" name="Picture 8">
            <a:extLst>
              <a:ext uri="{FF2B5EF4-FFF2-40B4-BE49-F238E27FC236}">
                <a16:creationId xmlns:a16="http://schemas.microsoft.com/office/drawing/2014/main" id="{CBFA3772-608C-4E04-88E5-C70B7D6001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0" y="755650"/>
            <a:ext cx="4337050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9" name="Picture 9">
            <a:extLst>
              <a:ext uri="{FF2B5EF4-FFF2-40B4-BE49-F238E27FC236}">
                <a16:creationId xmlns:a16="http://schemas.microsoft.com/office/drawing/2014/main" id="{60AD7CDA-3864-4AFD-A2A8-6BC4A66D4D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0" y="3681413"/>
            <a:ext cx="4337050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4A8B5A-015E-4037-9A5E-2EA482C0AB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Curs </a:t>
            </a:r>
            <a:r>
              <a:rPr lang="ro-RO"/>
              <a:t>2</a:t>
            </a:r>
            <a:r>
              <a:rPr lang="pt-BR"/>
              <a:t> - SACCDMM - Master, Sem I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52D4AB-C15D-439E-85EF-C7C2C8BF93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62DCBC-889C-4816-AE84-EB51B687D699}" type="slidenum">
              <a:rPr lang="en-US" altLang="ro-RO" smtClean="0"/>
              <a:pPr>
                <a:defRPr/>
              </a:pPr>
              <a:t>26</a:t>
            </a:fld>
            <a:r>
              <a:rPr lang="en-US" altLang="ro-RO"/>
              <a:t> </a:t>
            </a:r>
            <a:endParaRPr lang="en-US" altLang="ro-RO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>
            <a:extLst>
              <a:ext uri="{FF2B5EF4-FFF2-40B4-BE49-F238E27FC236}">
                <a16:creationId xmlns:a16="http://schemas.microsoft.com/office/drawing/2014/main" id="{4E19AD90-10C4-4BFB-AEF2-8BD95AB722E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68313" y="188913"/>
            <a:ext cx="8567737" cy="8493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altLang="ro-RO"/>
          </a:p>
        </p:txBody>
      </p:sp>
      <p:sp>
        <p:nvSpPr>
          <p:cNvPr id="47107" name="Content Placeholder 2">
            <a:extLst>
              <a:ext uri="{FF2B5EF4-FFF2-40B4-BE49-F238E27FC236}">
                <a16:creationId xmlns:a16="http://schemas.microsoft.com/office/drawing/2014/main" id="{A1C59A3B-4399-4F47-B300-A86E16075C8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68313" y="1052513"/>
            <a:ext cx="8496300" cy="5400675"/>
          </a:xfrm>
        </p:spPr>
        <p:txBody>
          <a:bodyPr/>
          <a:lstStyle/>
          <a:p>
            <a:endParaRPr lang="ro-RO" altLang="ro-RO"/>
          </a:p>
        </p:txBody>
      </p:sp>
      <p:pic>
        <p:nvPicPr>
          <p:cNvPr id="47111" name="Picture 6">
            <a:extLst>
              <a:ext uri="{FF2B5EF4-FFF2-40B4-BE49-F238E27FC236}">
                <a16:creationId xmlns:a16="http://schemas.microsoft.com/office/drawing/2014/main" id="{F97A1565-CF12-44AC-9461-90F2A1946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3" y="1703388"/>
            <a:ext cx="8380412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60B358-F075-4D1C-A7D6-6B6A9C95F67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Curs </a:t>
            </a:r>
            <a:r>
              <a:rPr lang="ro-RO"/>
              <a:t>2</a:t>
            </a:r>
            <a:r>
              <a:rPr lang="pt-BR"/>
              <a:t> - SACCDMM - Master, Sem I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BF734A-A6D2-4C5E-9D0D-7BE80B06F2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62DCBC-889C-4816-AE84-EB51B687D699}" type="slidenum">
              <a:rPr lang="en-US" altLang="ro-RO" smtClean="0"/>
              <a:pPr>
                <a:defRPr/>
              </a:pPr>
              <a:t>27</a:t>
            </a:fld>
            <a:r>
              <a:rPr lang="en-US" altLang="ro-RO"/>
              <a:t> </a:t>
            </a:r>
            <a:endParaRPr lang="en-US" altLang="ro-RO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>
            <a:extLst>
              <a:ext uri="{FF2B5EF4-FFF2-40B4-BE49-F238E27FC236}">
                <a16:creationId xmlns:a16="http://schemas.microsoft.com/office/drawing/2014/main" id="{D12FBFCE-0042-4AD0-9559-23363E7236A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68313" y="188913"/>
            <a:ext cx="8567737" cy="8493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altLang="ro-RO"/>
          </a:p>
        </p:txBody>
      </p:sp>
      <p:pic>
        <p:nvPicPr>
          <p:cNvPr id="48134" name="Picture 6">
            <a:extLst>
              <a:ext uri="{FF2B5EF4-FFF2-40B4-BE49-F238E27FC236}">
                <a16:creationId xmlns:a16="http://schemas.microsoft.com/office/drawing/2014/main" id="{665F667E-50FB-4BC8-850F-7CE6E18295A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" y="50800"/>
            <a:ext cx="8062913" cy="3810000"/>
          </a:xfrm>
          <a:noFill/>
        </p:spPr>
      </p:pic>
      <p:pic>
        <p:nvPicPr>
          <p:cNvPr id="48135" name="Picture 6">
            <a:extLst>
              <a:ext uri="{FF2B5EF4-FFF2-40B4-BE49-F238E27FC236}">
                <a16:creationId xmlns:a16="http://schemas.microsoft.com/office/drawing/2014/main" id="{5732AF08-083F-4F6B-8D71-18B5D0F5DA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89"/>
          <a:stretch>
            <a:fillRect/>
          </a:stretch>
        </p:blipFill>
        <p:spPr bwMode="auto">
          <a:xfrm>
            <a:off x="1154113" y="3371850"/>
            <a:ext cx="7881937" cy="344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DCE0E5-5CEE-4C01-87FC-56B729A05AF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Curs </a:t>
            </a:r>
            <a:r>
              <a:rPr lang="ro-RO"/>
              <a:t>2</a:t>
            </a:r>
            <a:r>
              <a:rPr lang="pt-BR"/>
              <a:t> - SACCDMM - Master, Sem I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2757DE-9AE0-4A38-A256-D320178FA7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62DCBC-889C-4816-AE84-EB51B687D699}" type="slidenum">
              <a:rPr lang="en-US" altLang="ro-RO" smtClean="0"/>
              <a:pPr>
                <a:defRPr/>
              </a:pPr>
              <a:t>28</a:t>
            </a:fld>
            <a:r>
              <a:rPr lang="en-US" altLang="ro-RO"/>
              <a:t> </a:t>
            </a:r>
            <a:endParaRPr lang="en-US" altLang="ro-RO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816331C1-1460-4D49-B817-8F67CF4975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188913"/>
            <a:ext cx="8567737" cy="8493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o-RO" altLang="ro-RO"/>
              <a:t>Spaţiul culorilor RGB</a:t>
            </a:r>
            <a:endParaRPr lang="en-US" altLang="ro-RO"/>
          </a:p>
        </p:txBody>
      </p:sp>
      <p:pic>
        <p:nvPicPr>
          <p:cNvPr id="49155" name="Picture 4">
            <a:extLst>
              <a:ext uri="{FF2B5EF4-FFF2-40B4-BE49-F238E27FC236}">
                <a16:creationId xmlns:a16="http://schemas.microsoft.com/office/drawing/2014/main" id="{427BD4B2-58C7-4550-B61D-B9F8103E87A6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4" r="21629" b="25647"/>
          <a:stretch>
            <a:fillRect/>
          </a:stretch>
        </p:blipFill>
        <p:spPr>
          <a:xfrm>
            <a:off x="3570288" y="1143000"/>
            <a:ext cx="1938337" cy="1270000"/>
          </a:xfrm>
          <a:noFill/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49159" name="Picture 4">
            <a:extLst>
              <a:ext uri="{FF2B5EF4-FFF2-40B4-BE49-F238E27FC236}">
                <a16:creationId xmlns:a16="http://schemas.microsoft.com/office/drawing/2014/main" id="{0C1876AF-B6E1-4395-9F47-B0570083D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69"/>
          <a:stretch>
            <a:fillRect/>
          </a:stretch>
        </p:blipFill>
        <p:spPr bwMode="auto">
          <a:xfrm>
            <a:off x="242888" y="3644900"/>
            <a:ext cx="3529012" cy="265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49160" name="Rectangle 1">
            <a:extLst>
              <a:ext uri="{FF2B5EF4-FFF2-40B4-BE49-F238E27FC236}">
                <a16:creationId xmlns:a16="http://schemas.microsoft.com/office/drawing/2014/main" id="{D0B5E794-05E9-4877-98CA-FEBD8D7036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8425" y="4987925"/>
            <a:ext cx="43561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 typeface="Wingdings 2" panose="05020102010507070707" pitchFamily="18" charset="2"/>
              <a:buNone/>
            </a:pPr>
            <a:r>
              <a:rPr lang="ro-RO" altLang="ro-RO"/>
              <a:t>Imagine monocromă: 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ro-RO" altLang="ro-RO"/>
              <a:t>- toate punctele din imagine au </a:t>
            </a:r>
            <a:r>
              <a:rPr lang="ro-RO" altLang="ro-RO" i="1"/>
              <a:t>R=G=B</a:t>
            </a:r>
            <a:r>
              <a:rPr lang="ro-RO" altLang="ro-RO"/>
              <a:t> </a:t>
            </a:r>
          </a:p>
          <a:p>
            <a:pPr eaLnBrk="1" hangingPunct="1">
              <a:buFont typeface="Symbol" panose="05050102010706020507" pitchFamily="18" charset="2"/>
              <a:buChar char="Þ"/>
            </a:pPr>
            <a:r>
              <a:rPr lang="ro-RO" altLang="ro-RO"/>
              <a:t> cad pe diagonala cubului </a:t>
            </a:r>
            <a:r>
              <a:rPr lang="ro-RO" altLang="ro-RO" i="1"/>
              <a:t>(R,G,B)</a:t>
            </a:r>
            <a:r>
              <a:rPr lang="ro-RO" altLang="ro-RO"/>
              <a:t>.</a:t>
            </a:r>
          </a:p>
        </p:txBody>
      </p:sp>
      <p:sp>
        <p:nvSpPr>
          <p:cNvPr id="49161" name="Rectangle 2">
            <a:extLst>
              <a:ext uri="{FF2B5EF4-FFF2-40B4-BE49-F238E27FC236}">
                <a16:creationId xmlns:a16="http://schemas.microsoft.com/office/drawing/2014/main" id="{C15EB27D-3E58-47E7-B485-FA771FD72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375" y="3833813"/>
            <a:ext cx="49307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 typeface="Wingdings 2" panose="05020102010507070707" pitchFamily="18" charset="2"/>
              <a:buNone/>
            </a:pPr>
            <a:r>
              <a:rPr kumimoji="1" lang="ro-RO" altLang="ro-RO">
                <a:cs typeface="Times New Roman" panose="02020603050405020304" pitchFamily="18" charset="0"/>
              </a:rPr>
              <a:t>Componentele primare de culoare: R, G şi B </a:t>
            </a:r>
            <a:r>
              <a:rPr kumimoji="1" lang="ro-RO" altLang="ro-RO" b="1">
                <a:cs typeface="Times New Roman" panose="02020603050405020304" pitchFamily="18" charset="0"/>
              </a:rPr>
              <a:t>sunt puternic corelate </a:t>
            </a:r>
            <a:r>
              <a:rPr kumimoji="1" lang="ro-RO" altLang="ro-RO">
                <a:cs typeface="Times New Roman" panose="02020603050405020304" pitchFamily="18" charset="0"/>
                <a:sym typeface="Wingdings" panose="05000000000000000000" pitchFamily="2" charset="2"/>
              </a:rPr>
              <a:t> nu se pot analiza/ procesa separat pentru descrierea culorii.</a:t>
            </a:r>
            <a:endParaRPr lang="ro-RO" altLang="ro-RO"/>
          </a:p>
        </p:txBody>
      </p:sp>
      <p:pic>
        <p:nvPicPr>
          <p:cNvPr id="49162" name="Picture 5">
            <a:extLst>
              <a:ext uri="{FF2B5EF4-FFF2-40B4-BE49-F238E27FC236}">
                <a16:creationId xmlns:a16="http://schemas.microsoft.com/office/drawing/2014/main" id="{162D2BFD-B347-4AE7-9BDC-DCCA5F9CE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888" y="2301875"/>
            <a:ext cx="25590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49163" name="Picture 4">
            <a:extLst>
              <a:ext uri="{FF2B5EF4-FFF2-40B4-BE49-F238E27FC236}">
                <a16:creationId xmlns:a16="http://schemas.microsoft.com/office/drawing/2014/main" id="{CE7A9699-00A8-4BFF-8DB1-006EE4908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86" t="5952" r="20313" b="20068"/>
          <a:stretch>
            <a:fillRect/>
          </a:stretch>
        </p:blipFill>
        <p:spPr bwMode="auto">
          <a:xfrm>
            <a:off x="522288" y="1268413"/>
            <a:ext cx="2089150" cy="158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49164" name="Picture 4">
            <a:extLst>
              <a:ext uri="{FF2B5EF4-FFF2-40B4-BE49-F238E27FC236}">
                <a16:creationId xmlns:a16="http://schemas.microsoft.com/office/drawing/2014/main" id="{AE48B811-FE6F-4231-A7D8-159C26DF3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5" t="6645" r="17853" b="24612"/>
          <a:stretch>
            <a:fillRect/>
          </a:stretch>
        </p:blipFill>
        <p:spPr bwMode="auto">
          <a:xfrm>
            <a:off x="6694488" y="1214438"/>
            <a:ext cx="1981200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49165" name="Picture 5">
            <a:extLst>
              <a:ext uri="{FF2B5EF4-FFF2-40B4-BE49-F238E27FC236}">
                <a16:creationId xmlns:a16="http://schemas.microsoft.com/office/drawing/2014/main" id="{C6E059E1-380C-4025-858E-BEE2A80DC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0" y="2417763"/>
            <a:ext cx="2560638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49166" name="TextBox 1">
            <a:extLst>
              <a:ext uri="{FF2B5EF4-FFF2-40B4-BE49-F238E27FC236}">
                <a16:creationId xmlns:a16="http://schemas.microsoft.com/office/drawing/2014/main" id="{5C7F11E0-7F17-4616-B3B8-845B17E854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188" y="2854325"/>
            <a:ext cx="235902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ro-RO" altLang="en-US" sz="1100"/>
              <a:t>Amestec aditiv dintre </a:t>
            </a:r>
            <a:r>
              <a:rPr lang="ro-RO" altLang="en-US" sz="1100" b="1" i="1"/>
              <a:t>verde, roșu </a:t>
            </a:r>
            <a:r>
              <a:rPr lang="ro-RO" altLang="en-US" sz="1100"/>
              <a:t>și </a:t>
            </a:r>
            <a:r>
              <a:rPr lang="ro-RO" altLang="en-US" sz="1100" b="1" i="1"/>
              <a:t>albastru</a:t>
            </a:r>
            <a:endParaRPr lang="en-US" altLang="en-US" sz="1100" b="1" i="1"/>
          </a:p>
        </p:txBody>
      </p:sp>
      <p:sp>
        <p:nvSpPr>
          <p:cNvPr id="49167" name="TextBox 13">
            <a:extLst>
              <a:ext uri="{FF2B5EF4-FFF2-40B4-BE49-F238E27FC236}">
                <a16:creationId xmlns:a16="http://schemas.microsoft.com/office/drawing/2014/main" id="{F4ED755D-5AB3-46D2-92EA-1C2354D206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2150" y="2900363"/>
            <a:ext cx="248602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ro-RO" altLang="en-US" sz="1100"/>
              <a:t>Amestec aditiv dintre </a:t>
            </a:r>
            <a:r>
              <a:rPr lang="ro-RO" altLang="en-US" sz="1100" b="1" i="1"/>
              <a:t>verde = 255 </a:t>
            </a:r>
          </a:p>
          <a:p>
            <a:pPr algn="ctr"/>
            <a:r>
              <a:rPr lang="ro-RO" altLang="en-US" sz="1100"/>
              <a:t>și</a:t>
            </a:r>
            <a:r>
              <a:rPr lang="ro-RO" altLang="en-US" sz="1100" b="1" i="1"/>
              <a:t> roșu = 255 </a:t>
            </a:r>
          </a:p>
          <a:p>
            <a:pPr algn="ctr"/>
            <a:r>
              <a:rPr lang="ro-RO" altLang="en-US" sz="1100"/>
              <a:t>(proporții egale – maxim)</a:t>
            </a:r>
            <a:endParaRPr lang="en-US" altLang="en-US" sz="1100"/>
          </a:p>
        </p:txBody>
      </p:sp>
      <p:sp>
        <p:nvSpPr>
          <p:cNvPr id="49168" name="TextBox 14">
            <a:extLst>
              <a:ext uri="{FF2B5EF4-FFF2-40B4-BE49-F238E27FC236}">
                <a16:creationId xmlns:a16="http://schemas.microsoft.com/office/drawing/2014/main" id="{4FDA4539-664F-4BF9-9358-70E999C6F7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6200" y="2911475"/>
            <a:ext cx="236061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ro-RO" altLang="en-US" sz="1100"/>
              <a:t>Amestec aditiv dintre </a:t>
            </a:r>
            <a:r>
              <a:rPr lang="ro-RO" altLang="en-US" sz="1100" b="1" i="1"/>
              <a:t>verde = 200 </a:t>
            </a:r>
          </a:p>
          <a:p>
            <a:pPr algn="ctr"/>
            <a:r>
              <a:rPr lang="ro-RO" altLang="en-US" sz="1100"/>
              <a:t>și</a:t>
            </a:r>
            <a:r>
              <a:rPr lang="ro-RO" altLang="en-US" sz="1100" b="1" i="1"/>
              <a:t> roșu = 255</a:t>
            </a:r>
            <a:endParaRPr lang="en-US" altLang="en-US" sz="1100" b="1" i="1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77C42CE-DE0D-4216-B1E8-3869104D15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Curs </a:t>
            </a:r>
            <a:r>
              <a:rPr lang="ro-RO"/>
              <a:t>2</a:t>
            </a:r>
            <a:r>
              <a:rPr lang="pt-BR"/>
              <a:t> - SACCDMM - Master, Sem I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8B3CC0-A99C-4DE5-B494-D41056CCF7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62DCBC-889C-4816-AE84-EB51B687D699}" type="slidenum">
              <a:rPr lang="en-US" altLang="ro-RO" smtClean="0"/>
              <a:pPr>
                <a:defRPr/>
              </a:pPr>
              <a:t>29</a:t>
            </a:fld>
            <a:r>
              <a:rPr lang="en-US" altLang="ro-RO"/>
              <a:t> </a:t>
            </a:r>
            <a:endParaRPr lang="en-US" altLang="ro-RO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7E352051-A485-440B-8436-31CD94DF34A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68313" y="188913"/>
            <a:ext cx="8567737" cy="8493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HyperText </a:t>
            </a:r>
            <a:r>
              <a:rPr lang="ro-RO" altLang="en-US"/>
              <a:t>și </a:t>
            </a:r>
            <a:r>
              <a:rPr lang="en-US" altLang="en-US"/>
              <a:t>HyperMedia</a:t>
            </a:r>
          </a:p>
        </p:txBody>
      </p:sp>
      <p:sp>
        <p:nvSpPr>
          <p:cNvPr id="17411" name="Content Placeholder 2">
            <a:extLst>
              <a:ext uri="{FF2B5EF4-FFF2-40B4-BE49-F238E27FC236}">
                <a16:creationId xmlns:a16="http://schemas.microsoft.com/office/drawing/2014/main" id="{46DAEEFC-2291-471C-AE52-4D4F58E233E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0" y="1052513"/>
            <a:ext cx="4284663" cy="5400675"/>
          </a:xfrm>
        </p:spPr>
        <p:txBody>
          <a:bodyPr/>
          <a:lstStyle/>
          <a:p>
            <a:endParaRPr lang="ro-RO" altLang="en-US" sz="1800"/>
          </a:p>
          <a:p>
            <a:endParaRPr lang="ro-RO" altLang="en-US" sz="1800"/>
          </a:p>
          <a:p>
            <a:endParaRPr lang="ro-RO" altLang="en-US" sz="1800"/>
          </a:p>
          <a:p>
            <a:endParaRPr lang="ro-RO" altLang="en-US" sz="1800"/>
          </a:p>
          <a:p>
            <a:endParaRPr lang="ro-RO" altLang="en-US" sz="1800"/>
          </a:p>
          <a:p>
            <a:endParaRPr lang="ro-RO" altLang="en-US" sz="1800"/>
          </a:p>
          <a:p>
            <a:r>
              <a:rPr lang="en-US" altLang="en-US" sz="1800"/>
              <a:t>Hyper</a:t>
            </a:r>
            <a:r>
              <a:rPr lang="ro-RO" altLang="en-US" sz="1800"/>
              <a:t>T</a:t>
            </a:r>
            <a:r>
              <a:rPr lang="en-US" altLang="en-US" sz="1800"/>
              <a:t>ext </a:t>
            </a:r>
            <a:r>
              <a:rPr lang="ro-RO" altLang="en-US" sz="1800"/>
              <a:t>– text care conține </a:t>
            </a:r>
            <a:r>
              <a:rPr lang="en-US" altLang="en-US" sz="1800"/>
              <a:t>link</a:t>
            </a:r>
            <a:r>
              <a:rPr lang="ro-RO" altLang="en-US" sz="1800"/>
              <a:t>-uri spre alt text/ organizarea materialului</a:t>
            </a:r>
            <a:r>
              <a:rPr lang="en-US" altLang="en-US" sz="1800"/>
              <a:t>.</a:t>
            </a:r>
            <a:endParaRPr lang="ro-RO" altLang="en-US" sz="1800"/>
          </a:p>
          <a:p>
            <a:endParaRPr lang="ro-RO" altLang="en-US" sz="1800"/>
          </a:p>
          <a:p>
            <a:endParaRPr lang="ro-RO" altLang="en-US" sz="1800"/>
          </a:p>
          <a:p>
            <a:endParaRPr lang="ro-RO" altLang="en-US" sz="1800"/>
          </a:p>
          <a:p>
            <a:endParaRPr lang="ro-RO" altLang="en-US" sz="1800"/>
          </a:p>
          <a:p>
            <a:endParaRPr lang="ro-RO" altLang="en-US" sz="1800"/>
          </a:p>
          <a:p>
            <a:endParaRPr lang="ro-RO" altLang="en-US" sz="1800"/>
          </a:p>
          <a:p>
            <a:r>
              <a:rPr lang="en-US" altLang="en-US" sz="1800"/>
              <a:t>HyperMedia </a:t>
            </a:r>
            <a:r>
              <a:rPr lang="ro-RO" altLang="en-US" sz="1800"/>
              <a:t>– </a:t>
            </a:r>
            <a:r>
              <a:rPr lang="en-US" altLang="en-US" sz="1800"/>
              <a:t>include</a:t>
            </a:r>
            <a:r>
              <a:rPr lang="ro-RO" altLang="en-US" sz="1800"/>
              <a:t> imagini, </a:t>
            </a:r>
            <a:r>
              <a:rPr lang="en-US" altLang="en-US" sz="1800"/>
              <a:t>gra</a:t>
            </a:r>
            <a:r>
              <a:rPr lang="ro-RO" altLang="en-US" sz="1800"/>
              <a:t>fi</a:t>
            </a:r>
            <a:r>
              <a:rPr lang="en-US" altLang="en-US" sz="1800"/>
              <a:t>c</a:t>
            </a:r>
            <a:r>
              <a:rPr lang="ro-RO" altLang="en-US" sz="1800"/>
              <a:t>ă</a:t>
            </a:r>
            <a:r>
              <a:rPr lang="en-US" altLang="en-US" sz="1800"/>
              <a:t>,</a:t>
            </a:r>
            <a:r>
              <a:rPr lang="ro-RO" altLang="en-US" sz="1800"/>
              <a:t> video, sunet, …</a:t>
            </a:r>
            <a:endParaRPr lang="en-US" altLang="en-US" sz="1800"/>
          </a:p>
        </p:txBody>
      </p:sp>
      <p:pic>
        <p:nvPicPr>
          <p:cNvPr id="17415" name="Picture 6">
            <a:extLst>
              <a:ext uri="{FF2B5EF4-FFF2-40B4-BE49-F238E27FC236}">
                <a16:creationId xmlns:a16="http://schemas.microsoft.com/office/drawing/2014/main" id="{355DEC6B-0304-4D6A-85B3-08693285A9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4"/>
          <a:stretch>
            <a:fillRect/>
          </a:stretch>
        </p:blipFill>
        <p:spPr bwMode="auto">
          <a:xfrm>
            <a:off x="468313" y="1052513"/>
            <a:ext cx="3335337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7">
            <a:extLst>
              <a:ext uri="{FF2B5EF4-FFF2-40B4-BE49-F238E27FC236}">
                <a16:creationId xmlns:a16="http://schemas.microsoft.com/office/drawing/2014/main" id="{187FC360-55B2-44F2-9DB5-5B0BB4561C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54" b="4350"/>
          <a:stretch>
            <a:fillRect/>
          </a:stretch>
        </p:blipFill>
        <p:spPr bwMode="auto">
          <a:xfrm>
            <a:off x="485775" y="3771900"/>
            <a:ext cx="3294063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7" name="Content Placeholder 2">
            <a:extLst>
              <a:ext uri="{FF2B5EF4-FFF2-40B4-BE49-F238E27FC236}">
                <a16:creationId xmlns:a16="http://schemas.microsoft.com/office/drawing/2014/main" id="{BF92DB21-4772-4078-9A63-9950DF93DBB6}"/>
              </a:ext>
            </a:extLst>
          </p:cNvPr>
          <p:cNvSpPr txBox="1">
            <a:spLocks/>
          </p:cNvSpPr>
          <p:nvPr/>
        </p:nvSpPr>
        <p:spPr bwMode="auto">
          <a:xfrm>
            <a:off x="3924300" y="1025525"/>
            <a:ext cx="5111750" cy="542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73050" indent="-27305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22325" indent="-228600">
              <a:spcBef>
                <a:spcPts val="375"/>
              </a:spcBef>
              <a:buClr>
                <a:srgbClr val="CAD5FE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096963" indent="-228600">
              <a:spcBef>
                <a:spcPts val="375"/>
              </a:spcBef>
              <a:buClr>
                <a:srgbClr val="7A6A60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371600" indent="-228600">
              <a:spcBef>
                <a:spcPts val="375"/>
              </a:spcBef>
              <a:buClr>
                <a:srgbClr val="7A6A60"/>
              </a:buClr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7A6A60"/>
              </a:buClr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7A6A60"/>
              </a:buClr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7A6A60"/>
              </a:buClr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7A6A60"/>
              </a:buClr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just"/>
            <a:r>
              <a:rPr lang="ro-RO" altLang="en-US"/>
              <a:t>Aplicații </a:t>
            </a:r>
            <a:r>
              <a:rPr lang="en-US" altLang="en-US"/>
              <a:t>Hyper</a:t>
            </a:r>
            <a:r>
              <a:rPr lang="ro-RO" altLang="en-US"/>
              <a:t>M</a:t>
            </a:r>
            <a:r>
              <a:rPr lang="en-US" altLang="en-US"/>
              <a:t>edia</a:t>
            </a:r>
            <a:endParaRPr lang="ro-RO" altLang="en-US"/>
          </a:p>
          <a:p>
            <a:pPr lvl="2" algn="just"/>
            <a:r>
              <a:rPr lang="en-US" altLang="en-US"/>
              <a:t>World Wide Web</a:t>
            </a:r>
            <a:endParaRPr lang="ro-RO" altLang="en-US"/>
          </a:p>
          <a:p>
            <a:pPr lvl="2" algn="just"/>
            <a:r>
              <a:rPr lang="ro-RO" altLang="en-US"/>
              <a:t> </a:t>
            </a:r>
            <a:r>
              <a:rPr lang="en-US" altLang="en-US"/>
              <a:t>Powerpoint</a:t>
            </a:r>
          </a:p>
          <a:p>
            <a:pPr lvl="2" algn="just"/>
            <a:r>
              <a:rPr lang="ro-RO" altLang="en-US"/>
              <a:t> </a:t>
            </a:r>
            <a:r>
              <a:rPr lang="en-US" altLang="en-US"/>
              <a:t>Adobe Acrobat (or other PDF software)</a:t>
            </a:r>
          </a:p>
          <a:p>
            <a:pPr lvl="2" algn="just"/>
            <a:r>
              <a:rPr lang="ro-RO" altLang="en-US"/>
              <a:t> </a:t>
            </a:r>
            <a:r>
              <a:rPr lang="en-US" altLang="en-US"/>
              <a:t>Adobe Flash</a:t>
            </a:r>
          </a:p>
          <a:p>
            <a:pPr lvl="2" algn="just"/>
            <a:r>
              <a:rPr lang="ro-RO" altLang="en-US"/>
              <a:t> </a:t>
            </a:r>
            <a:r>
              <a:rPr lang="en-US" altLang="en-US"/>
              <a:t>Video-on-</a:t>
            </a:r>
            <a:r>
              <a:rPr lang="ro-RO" altLang="en-US"/>
              <a:t>D</a:t>
            </a:r>
            <a:r>
              <a:rPr lang="en-US" altLang="en-US"/>
              <a:t>emand</a:t>
            </a:r>
          </a:p>
          <a:p>
            <a:pPr lvl="2" algn="just"/>
            <a:r>
              <a:rPr lang="ro-RO" altLang="en-US"/>
              <a:t> </a:t>
            </a:r>
            <a:r>
              <a:rPr lang="en-US" altLang="en-US"/>
              <a:t>Virtual </a:t>
            </a:r>
            <a:r>
              <a:rPr lang="ro-RO" altLang="en-US"/>
              <a:t>R</a:t>
            </a:r>
            <a:r>
              <a:rPr lang="en-US" altLang="en-US"/>
              <a:t>eality</a:t>
            </a:r>
            <a:r>
              <a:rPr lang="ro-RO" altLang="en-US"/>
              <a:t> </a:t>
            </a:r>
          </a:p>
          <a:p>
            <a:pPr lvl="2" algn="just"/>
            <a:r>
              <a:rPr lang="ro-RO" altLang="en-US"/>
              <a:t> </a:t>
            </a:r>
            <a:r>
              <a:rPr lang="en-US" altLang="en-US"/>
              <a:t>Computer Games</a:t>
            </a:r>
            <a:endParaRPr lang="ro-RO" altLang="en-US"/>
          </a:p>
          <a:p>
            <a:pPr lvl="2" algn="just"/>
            <a:r>
              <a:rPr lang="ro-RO" altLang="ro-RO"/>
              <a:t> </a:t>
            </a:r>
            <a:r>
              <a:rPr lang="en-GB" altLang="ro-RO"/>
              <a:t>Internet video streaming</a:t>
            </a:r>
            <a:endParaRPr lang="ro-RO" altLang="ro-RO"/>
          </a:p>
          <a:p>
            <a:pPr lvl="2" algn="just"/>
            <a:r>
              <a:rPr lang="ro-RO" altLang="ro-RO"/>
              <a:t> </a:t>
            </a:r>
            <a:r>
              <a:rPr lang="en-GB" altLang="ro-RO"/>
              <a:t>Video conferencing</a:t>
            </a:r>
            <a:endParaRPr lang="en-US" altLang="en-US"/>
          </a:p>
          <a:p>
            <a:pPr lvl="2" algn="just"/>
            <a:r>
              <a:rPr lang="ro-RO" altLang="en-US"/>
              <a:t> </a:t>
            </a:r>
            <a:r>
              <a:rPr lang="en-US" altLang="en-US"/>
              <a:t>Digital </a:t>
            </a:r>
            <a:r>
              <a:rPr lang="ro-RO" altLang="en-US"/>
              <a:t>V</a:t>
            </a:r>
            <a:r>
              <a:rPr lang="en-US" altLang="en-US"/>
              <a:t>ideo </a:t>
            </a:r>
            <a:r>
              <a:rPr lang="ro-RO" altLang="en-US"/>
              <a:t>E</a:t>
            </a:r>
            <a:r>
              <a:rPr lang="en-US" altLang="en-US"/>
              <a:t>diting and </a:t>
            </a:r>
            <a:r>
              <a:rPr lang="ro-RO" altLang="en-US"/>
              <a:t>P</a:t>
            </a:r>
            <a:r>
              <a:rPr lang="en-US" altLang="en-US"/>
              <a:t>roduction </a:t>
            </a:r>
            <a:r>
              <a:rPr lang="ro-RO" altLang="en-US"/>
              <a:t>S</a:t>
            </a:r>
            <a:r>
              <a:rPr lang="en-US" altLang="en-US"/>
              <a:t>ystems</a:t>
            </a:r>
          </a:p>
          <a:p>
            <a:pPr lvl="2" algn="just"/>
            <a:r>
              <a:rPr lang="ro-RO" altLang="en-US"/>
              <a:t> </a:t>
            </a:r>
            <a:r>
              <a:rPr lang="en-US" altLang="en-US"/>
              <a:t>Multimedia Database </a:t>
            </a:r>
            <a:r>
              <a:rPr lang="ro-RO" altLang="en-US"/>
              <a:t>S</a:t>
            </a:r>
            <a:r>
              <a:rPr lang="en-US" altLang="en-US"/>
              <a:t>ystems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9A2072-1E6B-49DF-A0E5-1F98EB7D775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Curs </a:t>
            </a:r>
            <a:r>
              <a:rPr lang="ro-RO"/>
              <a:t>2</a:t>
            </a:r>
            <a:r>
              <a:rPr lang="pt-BR"/>
              <a:t> - SACCDMM - Master, Sem I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D6699E-C35F-4E4A-824A-A25685D90B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62DCBC-889C-4816-AE84-EB51B687D699}" type="slidenum">
              <a:rPr lang="en-US" altLang="ro-RO" smtClean="0"/>
              <a:pPr>
                <a:defRPr/>
              </a:pPr>
              <a:t>3</a:t>
            </a:fld>
            <a:r>
              <a:rPr lang="en-US" altLang="ro-RO"/>
              <a:t> </a:t>
            </a:r>
            <a:endParaRPr lang="en-US" altLang="ro-RO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id="{E57DEE9F-D75F-4FE8-AB76-8CE4A1FC69B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68313" y="188913"/>
            <a:ext cx="8567737" cy="8493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Spa</a:t>
            </a:r>
            <a:r>
              <a:rPr lang="ro-RO" altLang="en-US"/>
              <a:t>ţii de culoare</a:t>
            </a:r>
            <a:endParaRPr lang="ro-RO" altLang="ro-RO"/>
          </a:p>
        </p:txBody>
      </p:sp>
      <p:sp>
        <p:nvSpPr>
          <p:cNvPr id="50179" name="Content Placeholder 2">
            <a:extLst>
              <a:ext uri="{FF2B5EF4-FFF2-40B4-BE49-F238E27FC236}">
                <a16:creationId xmlns:a16="http://schemas.microsoft.com/office/drawing/2014/main" id="{D403B249-3EBC-4897-A844-92E60BDC85E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68313" y="1052513"/>
            <a:ext cx="8496300" cy="5400675"/>
          </a:xfrm>
        </p:spPr>
        <p:txBody>
          <a:bodyPr/>
          <a:lstStyle/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kumimoji="1" lang="en-US" altLang="en-US" sz="2000" b="1"/>
              <a:t>Tipuri de transformari:</a:t>
            </a:r>
          </a:p>
          <a:p>
            <a:pPr lvl="2"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kumimoji="1" lang="en-US" altLang="en-US" b="1"/>
              <a:t> liniare:</a:t>
            </a:r>
            <a:r>
              <a:rPr kumimoji="1" lang="en-US" altLang="en-US"/>
              <a:t> YUV, YCbCr,</a:t>
            </a:r>
            <a:r>
              <a:rPr kumimoji="1" lang="ro-RO" altLang="en-US"/>
              <a:t> </a:t>
            </a:r>
            <a:r>
              <a:rPr kumimoji="1" lang="en-US" altLang="en-US"/>
              <a:t>YIQ, XYZ, </a:t>
            </a:r>
            <a:r>
              <a:rPr kumimoji="1" lang="ro-RO" altLang="en-US"/>
              <a:t>etc.</a:t>
            </a:r>
            <a:endParaRPr kumimoji="1" lang="en-US" altLang="en-US"/>
          </a:p>
          <a:p>
            <a:pPr lvl="2"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kumimoji="1" lang="en-US" altLang="en-US" b="1"/>
              <a:t> neliniare: </a:t>
            </a:r>
            <a:r>
              <a:rPr kumimoji="1" lang="en-US" altLang="en-US"/>
              <a:t>HSV, CIE L*a*b*, CIE L*u*v*,</a:t>
            </a:r>
            <a:r>
              <a:rPr kumimoji="1" lang="ro-RO" altLang="en-US"/>
              <a:t> etc.</a:t>
            </a:r>
            <a:endParaRPr kumimoji="1" lang="en-US" altLang="en-US"/>
          </a:p>
          <a:p>
            <a:endParaRPr lang="ro-RO" altLang="ro-RO"/>
          </a:p>
          <a:p>
            <a:endParaRPr lang="ro-RO" altLang="ro-RO"/>
          </a:p>
        </p:txBody>
      </p:sp>
      <p:pic>
        <p:nvPicPr>
          <p:cNvPr id="50183" name="Picture 34">
            <a:extLst>
              <a:ext uri="{FF2B5EF4-FFF2-40B4-BE49-F238E27FC236}">
                <a16:creationId xmlns:a16="http://schemas.microsoft.com/office/drawing/2014/main" id="{98D9D73E-E1EC-46D6-925D-F85E1C2C9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2301875"/>
            <a:ext cx="3832225" cy="379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graphicFrame>
        <p:nvGraphicFramePr>
          <p:cNvPr id="50184" name="Object 7">
            <a:extLst>
              <a:ext uri="{FF2B5EF4-FFF2-40B4-BE49-F238E27FC236}">
                <a16:creationId xmlns:a16="http://schemas.microsoft.com/office/drawing/2014/main" id="{05997883-02F6-4A44-A635-78DDD78847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9388" y="2590800"/>
          <a:ext cx="4897437" cy="350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Picture" r:id="rId4" imgW="4602480" imgH="2993898" progId="Word.Picture.8">
                  <p:embed/>
                </p:oleObj>
              </mc:Choice>
              <mc:Fallback>
                <p:oleObj name="Picture" r:id="rId4" imgW="4602480" imgH="2993898" progId="Word.Picture.8">
                  <p:embed/>
                  <p:pic>
                    <p:nvPicPr>
                      <p:cNvPr id="50184" name="Object 7">
                        <a:extLst>
                          <a:ext uri="{FF2B5EF4-FFF2-40B4-BE49-F238E27FC236}">
                            <a16:creationId xmlns:a16="http://schemas.microsoft.com/office/drawing/2014/main" id="{05997883-02F6-4A44-A635-78DDD78847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8838"/>
                      <a:stretch>
                        <a:fillRect/>
                      </a:stretch>
                    </p:blipFill>
                    <p:spPr bwMode="auto">
                      <a:xfrm>
                        <a:off x="179388" y="2590800"/>
                        <a:ext cx="4897437" cy="350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D583F7-5E05-4693-9C89-CE52B4EB6CD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Curs </a:t>
            </a:r>
            <a:r>
              <a:rPr lang="ro-RO"/>
              <a:t>2</a:t>
            </a:r>
            <a:r>
              <a:rPr lang="pt-BR"/>
              <a:t> - SACCDMM - Master, Sem I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30D5CA-2BBA-429B-B17A-702951A76D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62DCBC-889C-4816-AE84-EB51B687D699}" type="slidenum">
              <a:rPr lang="en-US" altLang="ro-RO" smtClean="0"/>
              <a:pPr>
                <a:defRPr/>
              </a:pPr>
              <a:t>30</a:t>
            </a:fld>
            <a:r>
              <a:rPr lang="en-US" altLang="ro-RO"/>
              <a:t> </a:t>
            </a:r>
            <a:endParaRPr lang="en-US" altLang="ro-RO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>
            <a:extLst>
              <a:ext uri="{FF2B5EF4-FFF2-40B4-BE49-F238E27FC236}">
                <a16:creationId xmlns:a16="http://schemas.microsoft.com/office/drawing/2014/main" id="{4066B367-3942-4F0C-BBC4-CCEDD421A92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68313" y="188913"/>
            <a:ext cx="8567737" cy="8493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Spa</a:t>
            </a:r>
            <a:r>
              <a:rPr lang="ro-RO" altLang="en-US"/>
              <a:t>ţii de culoare</a:t>
            </a:r>
            <a:endParaRPr lang="ro-RO" altLang="ro-RO"/>
          </a:p>
        </p:txBody>
      </p:sp>
      <p:sp>
        <p:nvSpPr>
          <p:cNvPr id="51203" name="Content Placeholder 2">
            <a:extLst>
              <a:ext uri="{FF2B5EF4-FFF2-40B4-BE49-F238E27FC236}">
                <a16:creationId xmlns:a16="http://schemas.microsoft.com/office/drawing/2014/main" id="{7C5FC681-0ECA-4C4C-8391-9E0F5261D28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68313" y="981075"/>
            <a:ext cx="8567737" cy="5400675"/>
          </a:xfrm>
        </p:spPr>
        <p:txBody>
          <a:bodyPr/>
          <a:lstStyle/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kumimoji="1" lang="en-US" altLang="en-US" sz="2000" b="1"/>
              <a:t>Tipuri de transformari:</a:t>
            </a:r>
          </a:p>
          <a:p>
            <a:pPr lvl="2"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kumimoji="1" lang="en-US" altLang="en-US" b="1"/>
              <a:t> liniare:</a:t>
            </a:r>
            <a:r>
              <a:rPr kumimoji="1" lang="en-US" altLang="en-US"/>
              <a:t> YUV, YCbCr,</a:t>
            </a:r>
            <a:r>
              <a:rPr kumimoji="1" lang="ro-RO" altLang="en-US"/>
              <a:t> </a:t>
            </a:r>
            <a:r>
              <a:rPr kumimoji="1" lang="en-US" altLang="en-US"/>
              <a:t>YIQ, XYZ, </a:t>
            </a:r>
            <a:r>
              <a:rPr kumimoji="1" lang="ro-RO" altLang="en-US"/>
              <a:t>etc.</a:t>
            </a:r>
          </a:p>
          <a:p>
            <a:pPr lvl="3"/>
            <a:r>
              <a:rPr lang="en-US" altLang="en-US"/>
              <a:t>Besides the RGB representation, YIQ and YUV are the two</a:t>
            </a:r>
            <a:r>
              <a:rPr lang="ro-RO" altLang="en-US"/>
              <a:t> commonly used in image/video.</a:t>
            </a:r>
            <a:endParaRPr kumimoji="1" lang="en-US" altLang="en-US"/>
          </a:p>
          <a:p>
            <a:pPr lvl="2"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kumimoji="1" lang="en-US" altLang="en-US" b="1"/>
              <a:t> neliniare: </a:t>
            </a:r>
            <a:r>
              <a:rPr kumimoji="1" lang="en-US" altLang="en-US"/>
              <a:t>HSV, CIE L*a*b*, CIE L*u*v*,</a:t>
            </a:r>
            <a:r>
              <a:rPr kumimoji="1" lang="ro-RO" altLang="en-US"/>
              <a:t> etc.</a:t>
            </a:r>
            <a:endParaRPr kumimoji="1" lang="en-US" altLang="en-US"/>
          </a:p>
          <a:p>
            <a:endParaRPr lang="ro-RO" altLang="en-US" sz="2000"/>
          </a:p>
          <a:p>
            <a:r>
              <a:rPr lang="en-US" altLang="en-US" sz="2000"/>
              <a:t>Use Luminance and Chrominance to better</a:t>
            </a:r>
            <a:r>
              <a:rPr lang="ro-RO" altLang="en-US" sz="2000"/>
              <a:t> </a:t>
            </a:r>
            <a:r>
              <a:rPr lang="en-US" altLang="en-US" sz="2000"/>
              <a:t>encode how Humans 'see' colour.</a:t>
            </a:r>
            <a:endParaRPr lang="ro-RO" altLang="ro-RO" sz="2000"/>
          </a:p>
          <a:p>
            <a:endParaRPr lang="ro-RO" altLang="ro-RO"/>
          </a:p>
        </p:txBody>
      </p:sp>
      <p:pic>
        <p:nvPicPr>
          <p:cNvPr id="51207" name="Picture 34">
            <a:extLst>
              <a:ext uri="{FF2B5EF4-FFF2-40B4-BE49-F238E27FC236}">
                <a16:creationId xmlns:a16="http://schemas.microsoft.com/office/drawing/2014/main" id="{400E22C4-6985-4957-846D-154FD6813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3697288"/>
            <a:ext cx="2617787" cy="25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9A48B5-D0E0-4ABF-BAEB-1A2ED40D323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Curs </a:t>
            </a:r>
            <a:r>
              <a:rPr lang="ro-RO"/>
              <a:t>2</a:t>
            </a:r>
            <a:r>
              <a:rPr lang="pt-BR"/>
              <a:t> - SACCDMM - Master, Sem I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C03C51-E745-47DC-9D7E-6986442724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62DCBC-889C-4816-AE84-EB51B687D699}" type="slidenum">
              <a:rPr lang="en-US" altLang="ro-RO" smtClean="0"/>
              <a:pPr>
                <a:defRPr/>
              </a:pPr>
              <a:t>31</a:t>
            </a:fld>
            <a:r>
              <a:rPr lang="en-US" altLang="ro-RO"/>
              <a:t> </a:t>
            </a:r>
            <a:endParaRPr lang="en-US" altLang="ro-RO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>
            <a:extLst>
              <a:ext uri="{FF2B5EF4-FFF2-40B4-BE49-F238E27FC236}">
                <a16:creationId xmlns:a16="http://schemas.microsoft.com/office/drawing/2014/main" id="{147B3992-9196-4A13-BE62-0615DCFE708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68313" y="188913"/>
            <a:ext cx="8567737" cy="8493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kumimoji="1" lang="ro-RO" altLang="en-US"/>
              <a:t>T</a:t>
            </a:r>
            <a:r>
              <a:rPr kumimoji="1" lang="en-US" altLang="en-US"/>
              <a:t>ransformari liniare ale spatiului RGB</a:t>
            </a:r>
            <a:endParaRPr lang="ro-RO" altLang="ro-RO"/>
          </a:p>
        </p:txBody>
      </p:sp>
      <p:pic>
        <p:nvPicPr>
          <p:cNvPr id="52230" name="Picture 2" descr="C:\Documents and Settings\Camelia\My Documents\My Pictures\YIQspace.jpg">
            <a:extLst>
              <a:ext uri="{FF2B5EF4-FFF2-40B4-BE49-F238E27FC236}">
                <a16:creationId xmlns:a16="http://schemas.microsoft.com/office/drawing/2014/main" id="{8F6CEF34-8E62-42DA-9B94-0007CF834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"/>
          <a:stretch>
            <a:fillRect/>
          </a:stretch>
        </p:blipFill>
        <p:spPr bwMode="auto">
          <a:xfrm>
            <a:off x="6105525" y="1122363"/>
            <a:ext cx="2719388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1" name="Picture 3" descr="C:\Documents and Settings\Camelia\My Documents\My Pictures\yiq.gif">
            <a:extLst>
              <a:ext uri="{FF2B5EF4-FFF2-40B4-BE49-F238E27FC236}">
                <a16:creationId xmlns:a16="http://schemas.microsoft.com/office/drawing/2014/main" id="{9508D94C-CCF2-40A8-B905-6E9958E3D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088" y="3951288"/>
            <a:ext cx="265430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2" name="Picture 4" descr="C:\Documents and Settings\Camelia\My Documents\My Pictures\YCbCrspace.jpg">
            <a:extLst>
              <a:ext uri="{FF2B5EF4-FFF2-40B4-BE49-F238E27FC236}">
                <a16:creationId xmlns:a16="http://schemas.microsoft.com/office/drawing/2014/main" id="{75AC0CDB-5981-4EA9-8FE6-5422F644C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425" y="2409825"/>
            <a:ext cx="2719388" cy="272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3" name="Picture 6" descr="C:\Documents and Settings\Camelia\My Documents\My Pictures\YUVspace.jpg">
            <a:extLst>
              <a:ext uri="{FF2B5EF4-FFF2-40B4-BE49-F238E27FC236}">
                <a16:creationId xmlns:a16="http://schemas.microsoft.com/office/drawing/2014/main" id="{E7B0B4C2-AEC2-4175-8DE4-9AB10E098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122363"/>
            <a:ext cx="2719387" cy="271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4" name="Picture 7" descr="C:\Documents and Settings\Camelia\My Documents\My Pictures\yuv.gif">
            <a:extLst>
              <a:ext uri="{FF2B5EF4-FFF2-40B4-BE49-F238E27FC236}">
                <a16:creationId xmlns:a16="http://schemas.microsoft.com/office/drawing/2014/main" id="{A2E2F3A3-07A8-4C1C-9EC0-02CCE4CC3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054475"/>
            <a:ext cx="2859088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5" name="Picture 5" descr="C:\Documents and Settings\Camelia\My Documents\My Pictures\ycbcr.gif">
            <a:extLst>
              <a:ext uri="{FF2B5EF4-FFF2-40B4-BE49-F238E27FC236}">
                <a16:creationId xmlns:a16="http://schemas.microsoft.com/office/drawing/2014/main" id="{C5E2246D-2E21-4B9B-93C2-1DCB1650F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888" y="5395913"/>
            <a:ext cx="2997200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76DA78-7A7C-4848-8425-9C33AC35322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Curs </a:t>
            </a:r>
            <a:r>
              <a:rPr lang="ro-RO"/>
              <a:t>2</a:t>
            </a:r>
            <a:r>
              <a:rPr lang="pt-BR"/>
              <a:t> - SACCDMM - Master, Sem I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38AF3-662E-409E-B99E-65CEEF8EE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62DCBC-889C-4816-AE84-EB51B687D699}" type="slidenum">
              <a:rPr lang="en-US" altLang="ro-RO" smtClean="0"/>
              <a:pPr>
                <a:defRPr/>
              </a:pPr>
              <a:t>32</a:t>
            </a:fld>
            <a:r>
              <a:rPr lang="en-US" altLang="ro-RO"/>
              <a:t> </a:t>
            </a:r>
            <a:endParaRPr lang="en-US" altLang="ro-RO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>
            <a:extLst>
              <a:ext uri="{FF2B5EF4-FFF2-40B4-BE49-F238E27FC236}">
                <a16:creationId xmlns:a16="http://schemas.microsoft.com/office/drawing/2014/main" id="{C9418032-7EDF-4D03-B4CC-83ADBC03C32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68313" y="188913"/>
            <a:ext cx="8567737" cy="8493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o-RO" altLang="en-US"/>
              <a:t>YIQ Colour Model</a:t>
            </a:r>
          </a:p>
        </p:txBody>
      </p:sp>
      <p:sp>
        <p:nvSpPr>
          <p:cNvPr id="53251" name="Content Placeholder 2">
            <a:extLst>
              <a:ext uri="{FF2B5EF4-FFF2-40B4-BE49-F238E27FC236}">
                <a16:creationId xmlns:a16="http://schemas.microsoft.com/office/drawing/2014/main" id="{2C1714FA-724F-47BF-9709-27B367E113D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68313" y="1052513"/>
            <a:ext cx="8496300" cy="5400675"/>
          </a:xfrm>
        </p:spPr>
        <p:txBody>
          <a:bodyPr/>
          <a:lstStyle/>
          <a:p>
            <a:r>
              <a:rPr lang="en-US" altLang="en-US" sz="2000"/>
              <a:t>YIQ is used in colour TV broadcasting</a:t>
            </a:r>
            <a:endParaRPr lang="ro-RO" altLang="en-US" sz="2000"/>
          </a:p>
          <a:p>
            <a:endParaRPr lang="ro-RO" altLang="en-US" sz="2000"/>
          </a:p>
          <a:p>
            <a:r>
              <a:rPr lang="en-US" altLang="en-US" sz="2000"/>
              <a:t>Y (luminance) is the CIE Y primary.</a:t>
            </a:r>
            <a:endParaRPr lang="ro-RO" altLang="en-US" sz="2000"/>
          </a:p>
          <a:p>
            <a:endParaRPr lang="ro-RO" altLang="en-US" sz="2000"/>
          </a:p>
          <a:p>
            <a:r>
              <a:rPr lang="en-US" altLang="en-US" sz="2000"/>
              <a:t>I is red-orange axis, Q is roughly orthogonal to I.</a:t>
            </a:r>
            <a:endParaRPr lang="ro-RO" altLang="en-US" sz="2000"/>
          </a:p>
          <a:p>
            <a:r>
              <a:rPr lang="en-US" altLang="en-US" sz="2000"/>
              <a:t>Eye is most sensitive to Y, next to I, next to Q.</a:t>
            </a:r>
            <a:endParaRPr lang="ro-RO" altLang="en-US" sz="2000"/>
          </a:p>
          <a:p>
            <a:pPr>
              <a:buFont typeface="Symbol" panose="05050102010706020507" pitchFamily="18" charset="2"/>
              <a:buChar char="Þ"/>
            </a:pPr>
            <a:r>
              <a:rPr lang="ro-RO" altLang="en-US" sz="2000"/>
              <a:t> Analog Video Compression Scheme:</a:t>
            </a:r>
          </a:p>
          <a:p>
            <a:pPr lvl="2"/>
            <a:r>
              <a:rPr lang="en-US" altLang="en-US"/>
              <a:t>4 MHz is allocated to Y,</a:t>
            </a:r>
          </a:p>
          <a:p>
            <a:pPr lvl="2"/>
            <a:r>
              <a:rPr lang="ro-RO" altLang="en-US"/>
              <a:t>1.5 MHz to I,</a:t>
            </a:r>
          </a:p>
          <a:p>
            <a:pPr lvl="2"/>
            <a:r>
              <a:rPr lang="ro-RO" altLang="en-US"/>
              <a:t>0.6 MHz to Q.</a:t>
            </a:r>
          </a:p>
        </p:txBody>
      </p:sp>
      <p:pic>
        <p:nvPicPr>
          <p:cNvPr id="53255" name="Picture 3" descr="C:\Documents and Settings\Camelia\My Documents\My Pictures\yiq.gif">
            <a:extLst>
              <a:ext uri="{FF2B5EF4-FFF2-40B4-BE49-F238E27FC236}">
                <a16:creationId xmlns:a16="http://schemas.microsoft.com/office/drawing/2014/main" id="{71AB6C14-AAA9-46C3-9547-EA9072134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5006975"/>
            <a:ext cx="5084763" cy="118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6" name="Picture 2" descr="C:\Documents and Settings\Camelia\My Documents\My Pictures\YIQspace.jpg">
            <a:extLst>
              <a:ext uri="{FF2B5EF4-FFF2-40B4-BE49-F238E27FC236}">
                <a16:creationId xmlns:a16="http://schemas.microsoft.com/office/drawing/2014/main" id="{0CAE1273-CB47-4E67-899A-BAED0D371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"/>
          <a:stretch>
            <a:fillRect/>
          </a:stretch>
        </p:blipFill>
        <p:spPr bwMode="auto">
          <a:xfrm>
            <a:off x="6218238" y="3544888"/>
            <a:ext cx="2719387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3C55E8-6D36-4573-96C6-FA0C72931F0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Curs </a:t>
            </a:r>
            <a:r>
              <a:rPr lang="ro-RO"/>
              <a:t>2</a:t>
            </a:r>
            <a:r>
              <a:rPr lang="pt-BR"/>
              <a:t> - SACCDMM - Master, Sem I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C384C0-6491-4688-BF04-081A6AF104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62DCBC-889C-4816-AE84-EB51B687D699}" type="slidenum">
              <a:rPr lang="en-US" altLang="ro-RO" smtClean="0"/>
              <a:pPr>
                <a:defRPr/>
              </a:pPr>
              <a:t>33</a:t>
            </a:fld>
            <a:r>
              <a:rPr lang="en-US" altLang="ro-RO"/>
              <a:t> </a:t>
            </a:r>
            <a:endParaRPr lang="en-US" altLang="ro-RO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>
            <a:extLst>
              <a:ext uri="{FF2B5EF4-FFF2-40B4-BE49-F238E27FC236}">
                <a16:creationId xmlns:a16="http://schemas.microsoft.com/office/drawing/2014/main" id="{C8803181-04F4-4B53-ACD5-AFA3382A8D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84213" y="146050"/>
            <a:ext cx="77724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o-RO" altLang="ro-RO"/>
              <a:t>RGB vs </a:t>
            </a:r>
            <a:br>
              <a:rPr lang="ro-RO" altLang="ro-RO"/>
            </a:br>
            <a:r>
              <a:rPr lang="ro-RO" altLang="ro-RO"/>
              <a:t>YIQ</a:t>
            </a:r>
          </a:p>
        </p:txBody>
      </p:sp>
      <p:pic>
        <p:nvPicPr>
          <p:cNvPr id="54278" name="Content Placeholder 10">
            <a:extLst>
              <a:ext uri="{FF2B5EF4-FFF2-40B4-BE49-F238E27FC236}">
                <a16:creationId xmlns:a16="http://schemas.microsoft.com/office/drawing/2014/main" id="{A5E2EEC6-4B54-435A-A795-FDD1A193B3AB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5650" y="1700213"/>
            <a:ext cx="1681163" cy="2519362"/>
          </a:xfrm>
        </p:spPr>
      </p:pic>
      <p:pic>
        <p:nvPicPr>
          <p:cNvPr id="54279" name="Picture 2">
            <a:extLst>
              <a:ext uri="{FF2B5EF4-FFF2-40B4-BE49-F238E27FC236}">
                <a16:creationId xmlns:a16="http://schemas.microsoft.com/office/drawing/2014/main" id="{FE56CF9B-D858-403E-BA93-2F8507A10C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63" y="115888"/>
            <a:ext cx="1609725" cy="241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80" name="Picture 14">
            <a:extLst>
              <a:ext uri="{FF2B5EF4-FFF2-40B4-BE49-F238E27FC236}">
                <a16:creationId xmlns:a16="http://schemas.microsoft.com/office/drawing/2014/main" id="{14941745-DABB-444C-B0F4-C00F1D5A23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115888"/>
            <a:ext cx="1609725" cy="241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81" name="Picture 15">
            <a:extLst>
              <a:ext uri="{FF2B5EF4-FFF2-40B4-BE49-F238E27FC236}">
                <a16:creationId xmlns:a16="http://schemas.microsoft.com/office/drawing/2014/main" id="{F0A693D5-0AB7-44A8-9E43-D42767ED44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988" y="104775"/>
            <a:ext cx="1609725" cy="241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82" name="Picture 2" descr="C:\Documents and Settings\Camelia\My Documents\My Pictures\YIQspace.jpg">
            <a:extLst>
              <a:ext uri="{FF2B5EF4-FFF2-40B4-BE49-F238E27FC236}">
                <a16:creationId xmlns:a16="http://schemas.microsoft.com/office/drawing/2014/main" id="{C274CBB3-3737-46A2-990E-3B21EE155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"/>
          <a:stretch>
            <a:fillRect/>
          </a:stretch>
        </p:blipFill>
        <p:spPr bwMode="auto">
          <a:xfrm>
            <a:off x="788988" y="4797425"/>
            <a:ext cx="1462087" cy="142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83" name="Picture 1">
            <a:extLst>
              <a:ext uri="{FF2B5EF4-FFF2-40B4-BE49-F238E27FC236}">
                <a16:creationId xmlns:a16="http://schemas.microsoft.com/office/drawing/2014/main" id="{AE022D96-3AEF-4E95-B7B2-933027B5FF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4437063"/>
            <a:ext cx="1600200" cy="239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84" name="Picture 4">
            <a:extLst>
              <a:ext uri="{FF2B5EF4-FFF2-40B4-BE49-F238E27FC236}">
                <a16:creationId xmlns:a16="http://schemas.microsoft.com/office/drawing/2014/main" id="{D62E6A62-3E7B-433E-B6E3-E02DFC4B5F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513" y="4437063"/>
            <a:ext cx="1600200" cy="239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85" name="Picture 5">
            <a:extLst>
              <a:ext uri="{FF2B5EF4-FFF2-40B4-BE49-F238E27FC236}">
                <a16:creationId xmlns:a16="http://schemas.microsoft.com/office/drawing/2014/main" id="{260E4459-522F-4F68-9EF5-B358241F92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63" y="4437063"/>
            <a:ext cx="1600200" cy="239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86" name="Picture 6">
            <a:extLst>
              <a:ext uri="{FF2B5EF4-FFF2-40B4-BE49-F238E27FC236}">
                <a16:creationId xmlns:a16="http://schemas.microsoft.com/office/drawing/2014/main" id="{BCB91AF6-614C-4C97-B3E2-F27569C1A6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613" y="3429000"/>
            <a:ext cx="5753100" cy="103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87" name="Picture 7">
            <a:extLst>
              <a:ext uri="{FF2B5EF4-FFF2-40B4-BE49-F238E27FC236}">
                <a16:creationId xmlns:a16="http://schemas.microsoft.com/office/drawing/2014/main" id="{1C8D7964-C7EF-4254-BD94-31EDFC0C4F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613" y="2420938"/>
            <a:ext cx="5753100" cy="103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ECFEFB-635A-410A-A85F-ED1C89D16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Curs 2 - SACCDMM - Master, Sem I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09AD70-92BC-459D-A57D-B88F841D5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B80339-C508-4FD0-BDD5-8EAC20DA0FB3}" type="slidenum">
              <a:rPr lang="en-US" altLang="ro-RO" smtClean="0"/>
              <a:pPr>
                <a:defRPr/>
              </a:pPr>
              <a:t>34</a:t>
            </a:fld>
            <a:endParaRPr lang="en-US" altLang="ro-RO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6" descr="C:\Documents and Settings\Camelia\My Documents\My Pictures\YUVspace.jpg">
            <a:extLst>
              <a:ext uri="{FF2B5EF4-FFF2-40B4-BE49-F238E27FC236}">
                <a16:creationId xmlns:a16="http://schemas.microsoft.com/office/drawing/2014/main" id="{0AFDA10C-2632-427F-B787-DC9159A00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263" y="2973388"/>
            <a:ext cx="2719387" cy="271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3" name="Title 1">
            <a:extLst>
              <a:ext uri="{FF2B5EF4-FFF2-40B4-BE49-F238E27FC236}">
                <a16:creationId xmlns:a16="http://schemas.microsoft.com/office/drawing/2014/main" id="{D3AA0F70-60C6-4E68-913A-A678F64A165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68313" y="188913"/>
            <a:ext cx="8567737" cy="8493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o-RO" altLang="en-US"/>
              <a:t>YUV Color Model</a:t>
            </a:r>
          </a:p>
        </p:txBody>
      </p:sp>
      <p:sp>
        <p:nvSpPr>
          <p:cNvPr id="56324" name="Content Placeholder 2">
            <a:extLst>
              <a:ext uri="{FF2B5EF4-FFF2-40B4-BE49-F238E27FC236}">
                <a16:creationId xmlns:a16="http://schemas.microsoft.com/office/drawing/2014/main" id="{14F08FA9-AAFD-4009-B5F7-14B01EE9419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68313" y="1052513"/>
            <a:ext cx="8496300" cy="5400675"/>
          </a:xfrm>
        </p:spPr>
        <p:txBody>
          <a:bodyPr/>
          <a:lstStyle/>
          <a:p>
            <a:r>
              <a:rPr lang="en-US" altLang="en-US" sz="2000"/>
              <a:t>Digital video standard stablished in 1982</a:t>
            </a:r>
            <a:endParaRPr lang="ro-RO" altLang="en-US" sz="2000"/>
          </a:p>
          <a:p>
            <a:endParaRPr lang="ro-RO" altLang="en-US" sz="2000"/>
          </a:p>
          <a:p>
            <a:r>
              <a:rPr lang="en-US" altLang="en-US" sz="2000"/>
              <a:t>Video is represented by a sequence of </a:t>
            </a:r>
            <a:r>
              <a:rPr lang="ro-RO" altLang="en-US" sz="2000"/>
              <a:t>fi</a:t>
            </a:r>
            <a:r>
              <a:rPr lang="en-US" altLang="en-US" sz="2000"/>
              <a:t>elds (odd and</a:t>
            </a:r>
            <a:r>
              <a:rPr lang="ro-RO" altLang="en-US" sz="2000"/>
              <a:t> </a:t>
            </a:r>
            <a:r>
              <a:rPr lang="en-US" altLang="en-US" sz="2000"/>
              <a:t>even lines). Two </a:t>
            </a:r>
            <a:r>
              <a:rPr lang="ro-RO" altLang="en-US" sz="2000"/>
              <a:t>fi</a:t>
            </a:r>
            <a:r>
              <a:rPr lang="en-US" altLang="en-US" sz="2000"/>
              <a:t>elds make a frame.</a:t>
            </a:r>
            <a:endParaRPr lang="ro-RO" altLang="en-US" sz="2000"/>
          </a:p>
          <a:p>
            <a:endParaRPr lang="ro-RO" altLang="en-US" sz="2000"/>
          </a:p>
          <a:p>
            <a:r>
              <a:rPr lang="en-US" altLang="en-US" sz="2000"/>
              <a:t>Works in PAL (50 </a:t>
            </a:r>
            <a:r>
              <a:rPr lang="ro-RO" altLang="en-US" sz="2000"/>
              <a:t>fi</a:t>
            </a:r>
            <a:r>
              <a:rPr lang="en-US" altLang="en-US" sz="2000"/>
              <a:t>elds/sec) or NTSC (60 </a:t>
            </a:r>
            <a:r>
              <a:rPr lang="ro-RO" altLang="en-US" sz="2000"/>
              <a:t>fi</a:t>
            </a:r>
            <a:r>
              <a:rPr lang="en-US" altLang="en-US" sz="2000"/>
              <a:t>elds/sec)</a:t>
            </a:r>
            <a:endParaRPr lang="ro-RO" altLang="en-US" sz="2000"/>
          </a:p>
          <a:p>
            <a:endParaRPr lang="ro-RO" altLang="en-US" sz="2000"/>
          </a:p>
          <a:p>
            <a:r>
              <a:rPr lang="en-US" altLang="en-US" sz="2000"/>
              <a:t>Uses the Y, U, V colour space</a:t>
            </a:r>
            <a:endParaRPr lang="ro-RO" altLang="en-US" sz="2000"/>
          </a:p>
          <a:p>
            <a:endParaRPr lang="ro-RO" altLang="en-US" sz="2000"/>
          </a:p>
          <a:p>
            <a:pPr marL="1098550" lvl="4" indent="0">
              <a:buFontTx/>
              <a:buNone/>
            </a:pPr>
            <a:r>
              <a:rPr lang="ro-RO" altLang="en-US"/>
              <a:t>Y = 0.299R + 0.587G + 0.114B,</a:t>
            </a:r>
          </a:p>
          <a:p>
            <a:pPr marL="1098550" lvl="4" indent="0">
              <a:buFontTx/>
              <a:buNone/>
            </a:pPr>
            <a:r>
              <a:rPr lang="ro-RO" altLang="en-US"/>
              <a:t>U = B - Y,</a:t>
            </a:r>
          </a:p>
          <a:p>
            <a:pPr marL="1098550" lvl="4" indent="0">
              <a:buFontTx/>
              <a:buNone/>
            </a:pPr>
            <a:r>
              <a:rPr lang="ro-RO" altLang="en-US"/>
              <a:t>V = R - Y</a:t>
            </a:r>
          </a:p>
        </p:txBody>
      </p:sp>
      <p:pic>
        <p:nvPicPr>
          <p:cNvPr id="56328" name="Picture 7" descr="C:\Documents and Settings\Camelia\My Documents\My Pictures\yuv.gif">
            <a:extLst>
              <a:ext uri="{FF2B5EF4-FFF2-40B4-BE49-F238E27FC236}">
                <a16:creationId xmlns:a16="http://schemas.microsoft.com/office/drawing/2014/main" id="{FF35B5F9-6775-4435-ACE5-F4DE2760A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5635625"/>
            <a:ext cx="4221162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D1ADD0-C882-4DBA-AA74-658EA4C094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Curs </a:t>
            </a:r>
            <a:r>
              <a:rPr lang="ro-RO"/>
              <a:t>2</a:t>
            </a:r>
            <a:r>
              <a:rPr lang="pt-BR"/>
              <a:t> - SACCDMM - Master, Sem I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1115C0-3787-46F1-8610-5D0342A69C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62DCBC-889C-4816-AE84-EB51B687D699}" type="slidenum">
              <a:rPr lang="en-US" altLang="ro-RO" smtClean="0"/>
              <a:pPr>
                <a:defRPr/>
              </a:pPr>
              <a:t>35</a:t>
            </a:fld>
            <a:r>
              <a:rPr lang="en-US" altLang="ro-RO"/>
              <a:t> </a:t>
            </a:r>
            <a:endParaRPr lang="en-US" altLang="ro-RO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092F8A59-5010-466E-B82D-A83B9D72AFE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68313" y="188913"/>
            <a:ext cx="8567737" cy="8493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o-RO" altLang="en-US"/>
              <a:t>YCrCb Colour Model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26504271-A0ED-4FA9-B12C-71D75FE9C5A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68313" y="1052513"/>
            <a:ext cx="8496300" cy="5400675"/>
          </a:xfrm>
        </p:spPr>
        <p:txBody>
          <a:bodyPr/>
          <a:lstStyle/>
          <a:p>
            <a:r>
              <a:rPr lang="ro-RO" altLang="en-US"/>
              <a:t>Similar to YUV</a:t>
            </a:r>
          </a:p>
          <a:p>
            <a:r>
              <a:rPr lang="en-US" altLang="en-US"/>
              <a:t>YUV is normalised by a scaling</a:t>
            </a:r>
            <a:endParaRPr lang="ro-RO" altLang="en-US"/>
          </a:p>
          <a:p>
            <a:endParaRPr lang="ro-RO" altLang="en-US"/>
          </a:p>
          <a:p>
            <a:pPr marL="319088" lvl="1" indent="0">
              <a:buFont typeface="Wingdings 2" panose="05020102010507070707" pitchFamily="18" charset="2"/>
              <a:buNone/>
            </a:pPr>
            <a:r>
              <a:rPr lang="es-ES" altLang="en-US"/>
              <a:t>Cb = (B </a:t>
            </a:r>
            <a:r>
              <a:rPr lang="ro-RO" altLang="en-US"/>
              <a:t>- </a:t>
            </a:r>
            <a:r>
              <a:rPr lang="es-ES" altLang="en-US"/>
              <a:t>Y )</a:t>
            </a:r>
            <a:r>
              <a:rPr lang="ro-RO" altLang="en-US"/>
              <a:t>/</a:t>
            </a:r>
            <a:r>
              <a:rPr lang="es-ES" altLang="en-US"/>
              <a:t>1</a:t>
            </a:r>
            <a:r>
              <a:rPr lang="ro-RO" altLang="en-US"/>
              <a:t>.</a:t>
            </a:r>
            <a:r>
              <a:rPr lang="es-ES" altLang="en-US"/>
              <a:t>772</a:t>
            </a:r>
          </a:p>
          <a:p>
            <a:pPr marL="319088" lvl="1" indent="0">
              <a:buFont typeface="Wingdings 2" panose="05020102010507070707" pitchFamily="18" charset="2"/>
              <a:buNone/>
            </a:pPr>
            <a:r>
              <a:rPr lang="ro-RO" altLang="en-US"/>
              <a:t>Cr = (R - Y )/1.402</a:t>
            </a:r>
          </a:p>
        </p:txBody>
      </p:sp>
      <p:pic>
        <p:nvPicPr>
          <p:cNvPr id="57351" name="Picture 5" descr="C:\Documents and Settings\Camelia\My Documents\My Pictures\ycbcr.gif">
            <a:extLst>
              <a:ext uri="{FF2B5EF4-FFF2-40B4-BE49-F238E27FC236}">
                <a16:creationId xmlns:a16="http://schemas.microsoft.com/office/drawing/2014/main" id="{876665F1-8321-43D0-8FEF-8062BD05D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4989513"/>
            <a:ext cx="4697413" cy="979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2" name="Picture 4" descr="C:\Documents and Settings\Camelia\My Documents\My Pictures\YCbCrspace.jpg">
            <a:extLst>
              <a:ext uri="{FF2B5EF4-FFF2-40B4-BE49-F238E27FC236}">
                <a16:creationId xmlns:a16="http://schemas.microsoft.com/office/drawing/2014/main" id="{D9A18194-E345-45AD-A7A1-AE331D49A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1958975"/>
            <a:ext cx="2719387" cy="272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EEA1182-6ED2-4E8D-8624-E06DB9C3CB2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Curs </a:t>
            </a:r>
            <a:r>
              <a:rPr lang="ro-RO"/>
              <a:t>2</a:t>
            </a:r>
            <a:r>
              <a:rPr lang="pt-BR"/>
              <a:t> - SACCDMM - Master, Sem I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6CF95A-8259-4854-9631-BF76B48CAA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62DCBC-889C-4816-AE84-EB51B687D699}" type="slidenum">
              <a:rPr lang="en-US" altLang="ro-RO" smtClean="0"/>
              <a:pPr>
                <a:defRPr/>
              </a:pPr>
              <a:t>36</a:t>
            </a:fld>
            <a:r>
              <a:rPr lang="en-US" altLang="ro-RO"/>
              <a:t> </a:t>
            </a:r>
            <a:endParaRPr lang="en-US" altLang="ro-RO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>
            <a:extLst>
              <a:ext uri="{FF2B5EF4-FFF2-40B4-BE49-F238E27FC236}">
                <a16:creationId xmlns:a16="http://schemas.microsoft.com/office/drawing/2014/main" id="{A7AA4DEE-503F-45AD-B844-741141B6E01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84213" y="146050"/>
            <a:ext cx="77724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o-RO" altLang="ro-RO"/>
              <a:t>RGB vs </a:t>
            </a:r>
            <a:br>
              <a:rPr lang="ro-RO" altLang="ro-RO"/>
            </a:br>
            <a:r>
              <a:rPr lang="ro-RO" altLang="ro-RO"/>
              <a:t>YCbCr</a:t>
            </a:r>
          </a:p>
        </p:txBody>
      </p:sp>
      <p:pic>
        <p:nvPicPr>
          <p:cNvPr id="58374" name="Content Placeholder 10">
            <a:extLst>
              <a:ext uri="{FF2B5EF4-FFF2-40B4-BE49-F238E27FC236}">
                <a16:creationId xmlns:a16="http://schemas.microsoft.com/office/drawing/2014/main" id="{9CDB195B-4E5E-4B85-8E04-4796B40BFABE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5650" y="1700213"/>
            <a:ext cx="1681163" cy="2519362"/>
          </a:xfrm>
        </p:spPr>
      </p:pic>
      <p:pic>
        <p:nvPicPr>
          <p:cNvPr id="58375" name="Picture 11">
            <a:extLst>
              <a:ext uri="{FF2B5EF4-FFF2-40B4-BE49-F238E27FC236}">
                <a16:creationId xmlns:a16="http://schemas.microsoft.com/office/drawing/2014/main" id="{81ED2B3A-A323-4AF6-8808-8A2DE0685E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709" y="4149725"/>
            <a:ext cx="1608138" cy="241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6" name="Picture 12">
            <a:extLst>
              <a:ext uri="{FF2B5EF4-FFF2-40B4-BE49-F238E27FC236}">
                <a16:creationId xmlns:a16="http://schemas.microsoft.com/office/drawing/2014/main" id="{4B1B5FDB-4D16-43B3-9F3B-5729A2E2D6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988" y="4149725"/>
            <a:ext cx="1609725" cy="241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7" name="Picture 13">
            <a:extLst>
              <a:ext uri="{FF2B5EF4-FFF2-40B4-BE49-F238E27FC236}">
                <a16:creationId xmlns:a16="http://schemas.microsoft.com/office/drawing/2014/main" id="{6234ACB4-275E-48F9-82D6-EBD16C2BB6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763" y="4149725"/>
            <a:ext cx="1608137" cy="241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8" name="Picture 2">
            <a:extLst>
              <a:ext uri="{FF2B5EF4-FFF2-40B4-BE49-F238E27FC236}">
                <a16:creationId xmlns:a16="http://schemas.microsoft.com/office/drawing/2014/main" id="{BF1C0ECA-ACC1-4B57-ADE6-11D543E1F9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63" y="115888"/>
            <a:ext cx="1609725" cy="241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9" name="Picture 14">
            <a:extLst>
              <a:ext uri="{FF2B5EF4-FFF2-40B4-BE49-F238E27FC236}">
                <a16:creationId xmlns:a16="http://schemas.microsoft.com/office/drawing/2014/main" id="{9475B42A-7E10-47FA-8AB9-59A2F2C8CC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962" y="144583"/>
            <a:ext cx="1609725" cy="241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80" name="Picture 15">
            <a:extLst>
              <a:ext uri="{FF2B5EF4-FFF2-40B4-BE49-F238E27FC236}">
                <a16:creationId xmlns:a16="http://schemas.microsoft.com/office/drawing/2014/main" id="{AAAFD29C-9F59-425C-9C15-B49481FE2F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988" y="104775"/>
            <a:ext cx="1609725" cy="241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81" name="Picture 4" descr="C:\Documents and Settings\Camelia\My Documents\My Pictures\YCbCrspace.jpg">
            <a:extLst>
              <a:ext uri="{FF2B5EF4-FFF2-40B4-BE49-F238E27FC236}">
                <a16:creationId xmlns:a16="http://schemas.microsoft.com/office/drawing/2014/main" id="{AB194993-868E-47A4-9999-EA69F1AC4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5" y="4470400"/>
            <a:ext cx="1985963" cy="198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82" name="Picture 17">
            <a:extLst>
              <a:ext uri="{FF2B5EF4-FFF2-40B4-BE49-F238E27FC236}">
                <a16:creationId xmlns:a16="http://schemas.microsoft.com/office/drawing/2014/main" id="{6C7B923F-7205-4BA3-A357-4560021944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050" y="2565400"/>
            <a:ext cx="5808663" cy="156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FED8AD-9D48-4746-B65D-94CF6244B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Curs 2 - SACCDMM - Master, Sem I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215347-219C-423B-9380-6AB7669C9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B80339-C508-4FD0-BDD5-8EAC20DA0FB3}" type="slidenum">
              <a:rPr lang="en-US" altLang="ro-RO" smtClean="0"/>
              <a:pPr>
                <a:defRPr/>
              </a:pPr>
              <a:t>37</a:t>
            </a:fld>
            <a:endParaRPr lang="en-US" altLang="ro-RO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20" name="Content Placeholder 6">
            <a:extLst>
              <a:ext uri="{FF2B5EF4-FFF2-40B4-BE49-F238E27FC236}">
                <a16:creationId xmlns:a16="http://schemas.microsoft.com/office/drawing/2014/main" id="{201603CE-682E-4488-8D99-FB2D3304FA06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8650" y="1125538"/>
            <a:ext cx="1681163" cy="2519362"/>
          </a:xfrm>
        </p:spPr>
      </p:pic>
      <p:pic>
        <p:nvPicPr>
          <p:cNvPr id="60421" name="Picture 7">
            <a:extLst>
              <a:ext uri="{FF2B5EF4-FFF2-40B4-BE49-F238E27FC236}">
                <a16:creationId xmlns:a16="http://schemas.microsoft.com/office/drawing/2014/main" id="{9A1C6AF5-2AFF-4FC5-84C1-2FA554DB1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925" y="4076700"/>
            <a:ext cx="1682750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2" name="Picture 8">
            <a:extLst>
              <a:ext uri="{FF2B5EF4-FFF2-40B4-BE49-F238E27FC236}">
                <a16:creationId xmlns:a16="http://schemas.microsoft.com/office/drawing/2014/main" id="{B9DBF620-3A2D-4674-919D-F55EC88A4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175" y="4076700"/>
            <a:ext cx="1681163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3" name="Picture 9">
            <a:extLst>
              <a:ext uri="{FF2B5EF4-FFF2-40B4-BE49-F238E27FC236}">
                <a16:creationId xmlns:a16="http://schemas.microsoft.com/office/drawing/2014/main" id="{2520C909-5C4D-406C-A581-EE4B7DD272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0" y="4076700"/>
            <a:ext cx="1681163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4" name="Picture 13">
            <a:extLst>
              <a:ext uri="{FF2B5EF4-FFF2-40B4-BE49-F238E27FC236}">
                <a16:creationId xmlns:a16="http://schemas.microsoft.com/office/drawing/2014/main" id="{1348CBA9-D256-4036-A0EA-42D4483C65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525" y="115888"/>
            <a:ext cx="1681163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5" name="Picture 14">
            <a:extLst>
              <a:ext uri="{FF2B5EF4-FFF2-40B4-BE49-F238E27FC236}">
                <a16:creationId xmlns:a16="http://schemas.microsoft.com/office/drawing/2014/main" id="{1E06B41F-E9BA-41D1-849C-4592FD57E9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513" y="115888"/>
            <a:ext cx="1682750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6" name="Picture 15">
            <a:extLst>
              <a:ext uri="{FF2B5EF4-FFF2-40B4-BE49-F238E27FC236}">
                <a16:creationId xmlns:a16="http://schemas.microsoft.com/office/drawing/2014/main" id="{5A642064-DFFB-4BB5-BDB6-B71C52051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225" y="115888"/>
            <a:ext cx="1681163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7" name="Picture 16">
            <a:extLst>
              <a:ext uri="{FF2B5EF4-FFF2-40B4-BE49-F238E27FC236}">
                <a16:creationId xmlns:a16="http://schemas.microsoft.com/office/drawing/2014/main" id="{2E951695-512A-45BE-885D-EDAAC827F4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525" y="2633663"/>
            <a:ext cx="5503863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8" name="Picture 4" descr="C:\Documents and Settings\Camelia\My Documents\My Pictures\YCbCrspace.jpg">
            <a:extLst>
              <a:ext uri="{FF2B5EF4-FFF2-40B4-BE49-F238E27FC236}">
                <a16:creationId xmlns:a16="http://schemas.microsoft.com/office/drawing/2014/main" id="{B1F7B370-1D61-4A39-A4B4-8E36D89A6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127500"/>
            <a:ext cx="1985963" cy="198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F70835-5ACF-44BA-8695-9D1B56CE3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Curs 2 - SACCDMM - Master, Sem I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5113E5-D6AB-4478-973E-693DBEE40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B80339-C508-4FD0-BDD5-8EAC20DA0FB3}" type="slidenum">
              <a:rPr lang="en-US" altLang="ro-RO" smtClean="0"/>
              <a:pPr>
                <a:defRPr/>
              </a:pPr>
              <a:t>38</a:t>
            </a:fld>
            <a:endParaRPr lang="en-US" altLang="ro-RO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5" name="Content Placeholder 7">
            <a:extLst>
              <a:ext uri="{FF2B5EF4-FFF2-40B4-BE49-F238E27FC236}">
                <a16:creationId xmlns:a16="http://schemas.microsoft.com/office/drawing/2014/main" id="{F2E2D4C4-FF55-4B2E-B243-B76E405D9562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74900" y="908050"/>
            <a:ext cx="2160588" cy="1439863"/>
          </a:xfrm>
        </p:spPr>
      </p:pic>
      <p:pic>
        <p:nvPicPr>
          <p:cNvPr id="61446" name="Picture 6">
            <a:extLst>
              <a:ext uri="{FF2B5EF4-FFF2-40B4-BE49-F238E27FC236}">
                <a16:creationId xmlns:a16="http://schemas.microsoft.com/office/drawing/2014/main" id="{85E49694-DDC8-4FDD-94EA-35BA8A8D4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2443163"/>
            <a:ext cx="6624638" cy="191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7" name="Picture 8">
            <a:extLst>
              <a:ext uri="{FF2B5EF4-FFF2-40B4-BE49-F238E27FC236}">
                <a16:creationId xmlns:a16="http://schemas.microsoft.com/office/drawing/2014/main" id="{A6FC9E88-0E9F-49B0-9E72-855B9A729D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908050"/>
            <a:ext cx="2160588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8" name="Picture 9">
            <a:extLst>
              <a:ext uri="{FF2B5EF4-FFF2-40B4-BE49-F238E27FC236}">
                <a16:creationId xmlns:a16="http://schemas.microsoft.com/office/drawing/2014/main" id="{8A54B3F3-49C1-4FF3-A23A-B71EF9656A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908050"/>
            <a:ext cx="2160588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9" name="Picture 10">
            <a:extLst>
              <a:ext uri="{FF2B5EF4-FFF2-40B4-BE49-F238E27FC236}">
                <a16:creationId xmlns:a16="http://schemas.microsoft.com/office/drawing/2014/main" id="{C02E5054-75F1-4F02-9CED-0D50E9B635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4560888"/>
            <a:ext cx="2160588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50" name="Picture 11">
            <a:extLst>
              <a:ext uri="{FF2B5EF4-FFF2-40B4-BE49-F238E27FC236}">
                <a16:creationId xmlns:a16="http://schemas.microsoft.com/office/drawing/2014/main" id="{63F60BDE-FA0B-4352-B3AE-7CFFBA2EE1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560888"/>
            <a:ext cx="2160588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51" name="Picture 12">
            <a:extLst>
              <a:ext uri="{FF2B5EF4-FFF2-40B4-BE49-F238E27FC236}">
                <a16:creationId xmlns:a16="http://schemas.microsoft.com/office/drawing/2014/main" id="{8EAEE577-880F-4963-8FB8-46C3F55C30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4579938"/>
            <a:ext cx="2160588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52" name="Picture 13">
            <a:extLst>
              <a:ext uri="{FF2B5EF4-FFF2-40B4-BE49-F238E27FC236}">
                <a16:creationId xmlns:a16="http://schemas.microsoft.com/office/drawing/2014/main" id="{DECAD838-C5A3-4A65-B395-B92C529C47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844675"/>
            <a:ext cx="2160588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53" name="Picture 4" descr="C:\Documents and Settings\Camelia\My Documents\My Pictures\YCbCrspace.jpg">
            <a:extLst>
              <a:ext uri="{FF2B5EF4-FFF2-40B4-BE49-F238E27FC236}">
                <a16:creationId xmlns:a16="http://schemas.microsoft.com/office/drawing/2014/main" id="{FA1887A9-C9EF-4ED3-81E2-8290C522E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" y="3789363"/>
            <a:ext cx="1985963" cy="198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EE7EEE3-A68B-485C-AF7A-D0368DC65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Curs 2 - SACCDMM - Master, Sem I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D569EE-2DA7-4357-818A-C8AB13368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B80339-C508-4FD0-BDD5-8EAC20DA0FB3}" type="slidenum">
              <a:rPr lang="en-US" altLang="ro-RO" smtClean="0"/>
              <a:pPr>
                <a:defRPr/>
              </a:pPr>
              <a:t>39</a:t>
            </a:fld>
            <a:endParaRPr lang="en-US" altLang="ro-RO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082A033B-B773-42A7-B2C0-CF80F167356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68313" y="188913"/>
            <a:ext cx="8567737" cy="8493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o-RO" altLang="ro-RO" sz="2800"/>
              <a:t>Reprezentarea digitală a informaţiilor multimedia</a:t>
            </a:r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509EFA56-D822-467F-92BB-10B5C4D297F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68313" y="1052513"/>
            <a:ext cx="8496300" cy="5400675"/>
          </a:xfrm>
        </p:spPr>
        <p:txBody>
          <a:bodyPr/>
          <a:lstStyle/>
          <a:p>
            <a:r>
              <a:rPr lang="ro-RO" altLang="ro-RO" sz="1600"/>
              <a:t>producția și consumul de </a:t>
            </a:r>
            <a:r>
              <a:rPr lang="ro-RO" altLang="ro-RO" sz="1600" b="1" i="1">
                <a:solidFill>
                  <a:srgbClr val="0433C7"/>
                </a:solidFill>
              </a:rPr>
              <a:t>materiale multimedia</a:t>
            </a:r>
            <a:r>
              <a:rPr lang="ro-RO" altLang="ro-RO" sz="1600">
                <a:solidFill>
                  <a:srgbClr val="0433C7"/>
                </a:solidFill>
              </a:rPr>
              <a:t> </a:t>
            </a:r>
            <a:r>
              <a:rPr lang="ro-RO" altLang="ro-RO" sz="1600"/>
              <a:t>=&gt; informațiile multimedia trebuie să aibă format digital -&gt; </a:t>
            </a:r>
            <a:r>
              <a:rPr lang="ro-RO" altLang="ro-RO" sz="1600" i="1"/>
              <a:t>pentru a putea fi gestionate de un sistem de calcul</a:t>
            </a:r>
          </a:p>
          <a:p>
            <a:endParaRPr lang="en-US" altLang="ro-RO" sz="1600" i="1"/>
          </a:p>
          <a:p>
            <a:r>
              <a:rPr lang="ro-RO" altLang="ro-RO" sz="1600"/>
              <a:t>Sistemul de calcul realizează digitizarea</a:t>
            </a:r>
            <a:r>
              <a:rPr lang="en-US" altLang="ro-RO" sz="1600"/>
              <a:t>, manipularea</a:t>
            </a:r>
            <a:r>
              <a:rPr lang="ro-RO" altLang="ro-RO" sz="1600"/>
              <a:t> și stocarea informațiilor multimedia </a:t>
            </a:r>
            <a:endParaRPr lang="en-US" altLang="ro-RO" sz="1600"/>
          </a:p>
          <a:p>
            <a:pPr lvl="1"/>
            <a:r>
              <a:rPr lang="ro-RO" altLang="ro-RO" sz="1600"/>
              <a:t>au la baza circuite </a:t>
            </a:r>
            <a:r>
              <a:rPr lang="en-US" altLang="ro-RO" sz="1600"/>
              <a:t>cu </a:t>
            </a:r>
            <a:r>
              <a:rPr lang="ro-RO" altLang="ro-RO" sz="1600"/>
              <a:t>două stări stabile (nivele de tensiune 0 şi 1)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ro-RO" altLang="ro-RO" sz="1600"/>
              <a:t>	 = valori denumite </a:t>
            </a:r>
            <a:r>
              <a:rPr lang="ro-RO" altLang="ro-RO" sz="1600" i="1">
                <a:solidFill>
                  <a:schemeClr val="tx2"/>
                </a:solidFill>
              </a:rPr>
              <a:t>biți</a:t>
            </a:r>
            <a:r>
              <a:rPr lang="ro-RO" altLang="ro-RO" sz="1600" i="1"/>
              <a:t> -&gt; </a:t>
            </a:r>
            <a:r>
              <a:rPr lang="ro-RO" altLang="ro-RO" sz="1600"/>
              <a:t>aranjați în</a:t>
            </a:r>
            <a:r>
              <a:rPr lang="ro-RO" altLang="ro-RO" sz="1600" i="1"/>
              <a:t> </a:t>
            </a:r>
            <a:r>
              <a:rPr lang="ro-RO" altLang="ro-RO" sz="1600" i="1">
                <a:solidFill>
                  <a:schemeClr val="tx2"/>
                </a:solidFill>
              </a:rPr>
              <a:t>octeți</a:t>
            </a:r>
            <a:r>
              <a:rPr lang="ro-RO" altLang="ro-RO" sz="1600" i="1"/>
              <a:t> -&gt; </a:t>
            </a:r>
            <a:r>
              <a:rPr lang="ro-RO" altLang="ro-RO" sz="1600"/>
              <a:t>aranjați în o succesiune liniară.</a:t>
            </a:r>
          </a:p>
          <a:p>
            <a:pPr lvl="2"/>
            <a:endParaRPr lang="ro-RO" altLang="ro-RO" sz="1600"/>
          </a:p>
          <a:p>
            <a:r>
              <a:rPr lang="ro-RO" altLang="ro-RO" sz="1600"/>
              <a:t>Modalități de </a:t>
            </a:r>
            <a:r>
              <a:rPr lang="ro-RO" altLang="ro-RO" sz="1600" b="1">
                <a:solidFill>
                  <a:srgbClr val="0433C7"/>
                </a:solidFill>
              </a:rPr>
              <a:t>interpretare a modelelor de bit </a:t>
            </a:r>
          </a:p>
          <a:p>
            <a:pPr lvl="1"/>
            <a:r>
              <a:rPr lang="ro-RO" altLang="ro-RO" sz="1600"/>
              <a:t>se poate face </a:t>
            </a:r>
            <a:r>
              <a:rPr lang="ro-RO" altLang="ro-RO" sz="1600" b="1" i="1"/>
              <a:t>prin asocierea cu numere </a:t>
            </a:r>
            <a:r>
              <a:rPr lang="ro-RO" altLang="ro-RO" sz="1600"/>
              <a:t>(cea mai simplă)</a:t>
            </a:r>
          </a:p>
          <a:p>
            <a:pPr lvl="2"/>
            <a:r>
              <a:rPr lang="ro-RO" altLang="ro-RO" sz="1600" i="1"/>
              <a:t>caracterele textului</a:t>
            </a:r>
            <a:r>
              <a:rPr lang="ro-RO" altLang="ro-RO" sz="1600"/>
              <a:t> sunt reprezenta prin asocierea unui </a:t>
            </a:r>
            <a:r>
              <a:rPr lang="ro-RO" altLang="ro-RO" sz="1600" i="1"/>
              <a:t>număr unic fiecărei litere </a:t>
            </a:r>
          </a:p>
          <a:p>
            <a:pPr lvl="2"/>
            <a:r>
              <a:rPr lang="ro-RO" altLang="ro-RO" sz="1600" i="1"/>
              <a:t>luminozitatea</a:t>
            </a:r>
            <a:r>
              <a:rPr lang="ro-RO" altLang="ro-RO" sz="1600"/>
              <a:t> unei imagini într-un punct – valori între 0-255 (reprezentare pe 8 biti) </a:t>
            </a:r>
          </a:p>
          <a:p>
            <a:pPr lvl="2"/>
            <a:r>
              <a:rPr lang="ro-RO" altLang="ro-RO" sz="1600" i="1"/>
              <a:t>amplitudinea</a:t>
            </a:r>
            <a:r>
              <a:rPr lang="ro-RO" altLang="ro-RO" sz="1600"/>
              <a:t> instantanee a undei de sunet</a:t>
            </a:r>
            <a:r>
              <a:rPr lang="en-US" altLang="ro-RO" sz="1600"/>
              <a:t>, etc.</a:t>
            </a:r>
            <a:endParaRPr lang="ro-RO" altLang="ro-RO" sz="1600"/>
          </a:p>
          <a:p>
            <a:pPr lvl="1"/>
            <a:r>
              <a:rPr lang="ro-RO" altLang="ro-RO" sz="1600"/>
              <a:t>există </a:t>
            </a:r>
            <a:r>
              <a:rPr lang="ro-RO" altLang="ro-RO" sz="1600" b="1" i="1"/>
              <a:t>diverse modalități de implementare </a:t>
            </a:r>
            <a:r>
              <a:rPr lang="ro-RO" altLang="ro-RO" sz="1600"/>
              <a:t>a acestei asocieri, </a:t>
            </a:r>
          </a:p>
          <a:p>
            <a:pPr lvl="2"/>
            <a:r>
              <a:rPr lang="ro-RO" altLang="ro-RO" sz="1600"/>
              <a:t>singura problemă pe care trebuie să o rezolvăm este de a „programa” dispozitivele hardware/ software să fie capabil</a:t>
            </a:r>
            <a:r>
              <a:rPr lang="en-US" altLang="ro-RO" sz="1600"/>
              <a:t>e</a:t>
            </a:r>
            <a:r>
              <a:rPr lang="ro-RO" altLang="ro-RO" sz="1600"/>
              <a:t> să interpreteze formatul digital pe care îl transmitem</a:t>
            </a:r>
            <a:r>
              <a:rPr lang="en-US" altLang="ro-RO" sz="1600"/>
              <a:t>  </a:t>
            </a:r>
          </a:p>
          <a:p>
            <a:pPr marL="1143000" lvl="4" indent="0">
              <a:buFontTx/>
              <a:buNone/>
            </a:pPr>
            <a:r>
              <a:rPr lang="en-US" altLang="ro-RO" sz="1600"/>
              <a:t>→ </a:t>
            </a:r>
            <a:r>
              <a:rPr lang="en-US" altLang="ro-RO" sz="1600" b="1"/>
              <a:t>STANDARDIZA</a:t>
            </a:r>
            <a:r>
              <a:rPr lang="ro-RO" altLang="ro-RO" sz="1600" b="1"/>
              <a:t>RE formate/ fișiere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F281D7-09B2-4B9D-894F-1135066DEF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Curs </a:t>
            </a:r>
            <a:r>
              <a:rPr lang="ro-RO"/>
              <a:t>2</a:t>
            </a:r>
            <a:r>
              <a:rPr lang="pt-BR"/>
              <a:t> - SACCDMM - Master, Sem I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0FD893-41E9-47A0-9DC0-55DD66B060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62DCBC-889C-4816-AE84-EB51B687D699}" type="slidenum">
              <a:rPr lang="en-US" altLang="ro-RO" smtClean="0"/>
              <a:pPr>
                <a:defRPr/>
              </a:pPr>
              <a:t>4</a:t>
            </a:fld>
            <a:r>
              <a:rPr lang="en-US" altLang="ro-RO"/>
              <a:t> </a:t>
            </a:r>
            <a:endParaRPr lang="en-US" altLang="ro-RO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u 2">
            <a:extLst>
              <a:ext uri="{FF2B5EF4-FFF2-40B4-BE49-F238E27FC236}">
                <a16:creationId xmlns:a16="http://schemas.microsoft.com/office/drawing/2014/main" id="{CDAA7910-9410-4B58-A6F9-3B5066B4C80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68313" y="188913"/>
            <a:ext cx="8567737" cy="584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620713" algn="just"/>
            <a:r>
              <a:rPr kumimoji="1" lang="en-US" altLang="en-US"/>
              <a:t>Spatii de culoare</a:t>
            </a:r>
            <a:r>
              <a:rPr kumimoji="1" lang="ro-RO" altLang="en-US"/>
              <a:t> -</a:t>
            </a:r>
            <a:r>
              <a:rPr kumimoji="1" lang="en-US" altLang="en-US"/>
              <a:t> transformari neliniare</a:t>
            </a:r>
          </a:p>
        </p:txBody>
      </p:sp>
      <p:sp>
        <p:nvSpPr>
          <p:cNvPr id="62467" name="Substituent conținut 1">
            <a:extLst>
              <a:ext uri="{FF2B5EF4-FFF2-40B4-BE49-F238E27FC236}">
                <a16:creationId xmlns:a16="http://schemas.microsoft.com/office/drawing/2014/main" id="{BE962385-C0FF-426E-8344-541A16A41B4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819400" y="1052513"/>
            <a:ext cx="6145213" cy="5256212"/>
          </a:xfrm>
        </p:spPr>
        <p:txBody>
          <a:bodyPr/>
          <a:lstStyle/>
          <a:p>
            <a:r>
              <a:rPr kumimoji="1" lang="en-US" altLang="en-US" sz="2000" b="1"/>
              <a:t>Transformarea CIE L*a*b* </a:t>
            </a:r>
            <a:r>
              <a:rPr kumimoji="1" lang="en-US" altLang="en-US" sz="2000"/>
              <a:t>(similar – CIE L*u*v*)</a:t>
            </a:r>
            <a:r>
              <a:rPr kumimoji="1" lang="en-US" altLang="en-US" sz="2000" b="1"/>
              <a:t>:</a:t>
            </a:r>
            <a:endParaRPr kumimoji="1" lang="ro-RO" altLang="en-US" sz="2000" b="1"/>
          </a:p>
          <a:p>
            <a:pPr lvl="2"/>
            <a:r>
              <a:rPr kumimoji="1" lang="en-US" altLang="en-US"/>
              <a:t>Conduce la un spatiu uniform perceptual</a:t>
            </a:r>
            <a:endParaRPr kumimoji="1" lang="ro-RO" altLang="en-US"/>
          </a:p>
          <a:p>
            <a:pPr lvl="1"/>
            <a:endParaRPr kumimoji="1" lang="ro-RO" altLang="en-US" sz="2000"/>
          </a:p>
          <a:p>
            <a:pPr lvl="2"/>
            <a:r>
              <a:rPr lang="ro-RO" altLang="en-US"/>
              <a:t>Luminance: L; Chrominance: a,b</a:t>
            </a:r>
          </a:p>
          <a:p>
            <a:pPr lvl="3"/>
            <a:r>
              <a:rPr lang="en-US" altLang="en-US"/>
              <a:t>a </a:t>
            </a:r>
            <a:r>
              <a:rPr lang="ro-RO" altLang="en-US"/>
              <a:t>-</a:t>
            </a:r>
            <a:r>
              <a:rPr lang="en-US" altLang="en-US"/>
              <a:t> ranges from green to red,</a:t>
            </a:r>
            <a:endParaRPr lang="ro-RO" altLang="en-US"/>
          </a:p>
          <a:p>
            <a:pPr lvl="3"/>
            <a:r>
              <a:rPr lang="en-US" altLang="en-US"/>
              <a:t>b </a:t>
            </a:r>
            <a:r>
              <a:rPr lang="ro-RO" altLang="en-US"/>
              <a:t>-</a:t>
            </a:r>
            <a:r>
              <a:rPr lang="en-US" altLang="en-US"/>
              <a:t> ranges from blue to yellow</a:t>
            </a:r>
            <a:endParaRPr lang="ro-RO" altLang="en-US"/>
          </a:p>
        </p:txBody>
      </p:sp>
      <p:pic>
        <p:nvPicPr>
          <p:cNvPr id="62471" name="Picture 2" descr="C:\Documents and Settings\Camelia\My Documents\My Pictures\Labspace.jpg">
            <a:extLst>
              <a:ext uri="{FF2B5EF4-FFF2-40B4-BE49-F238E27FC236}">
                <a16:creationId xmlns:a16="http://schemas.microsoft.com/office/drawing/2014/main" id="{2D88C922-009F-4A94-80DD-B65C5CF05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946525"/>
            <a:ext cx="26670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2" name="Picture 3" descr="C:\Documents and Settings\Camelia\My Documents\My Pictures\Luvspace.jpg">
            <a:extLst>
              <a:ext uri="{FF2B5EF4-FFF2-40B4-BE49-F238E27FC236}">
                <a16:creationId xmlns:a16="http://schemas.microsoft.com/office/drawing/2014/main" id="{0013C51E-0F3A-448E-8248-F4D2ED28D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946525"/>
            <a:ext cx="26670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3" name="CasetăText 10">
            <a:extLst>
              <a:ext uri="{FF2B5EF4-FFF2-40B4-BE49-F238E27FC236}">
                <a16:creationId xmlns:a16="http://schemas.microsoft.com/office/drawing/2014/main" id="{D6F61B03-5E75-4ECF-822E-F4140EFE4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4938" y="3652838"/>
            <a:ext cx="13128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75"/>
              </a:spcBef>
              <a:buClr>
                <a:srgbClr val="CAD5FE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75"/>
              </a:spcBef>
              <a:buClr>
                <a:srgbClr val="7A6A60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75"/>
              </a:spcBef>
              <a:buClr>
                <a:srgbClr val="7A6A60"/>
              </a:buClr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7A6A60"/>
              </a:buClr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7A6A60"/>
              </a:buClr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7A6A60"/>
              </a:buClr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7A6A60"/>
              </a:buClr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en-US" sz="1800" b="1"/>
              <a:t>CIE L*a*b*</a:t>
            </a:r>
            <a:endParaRPr lang="en-US" altLang="en-US" sz="1800"/>
          </a:p>
        </p:txBody>
      </p:sp>
      <p:sp>
        <p:nvSpPr>
          <p:cNvPr id="62474" name="CasetăText 11">
            <a:extLst>
              <a:ext uri="{FF2B5EF4-FFF2-40B4-BE49-F238E27FC236}">
                <a16:creationId xmlns:a16="http://schemas.microsoft.com/office/drawing/2014/main" id="{E4D9F661-0EEF-46B2-A209-14D80CE117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3644900"/>
            <a:ext cx="13128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375"/>
              </a:spcBef>
              <a:buClr>
                <a:srgbClr val="CAD5FE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375"/>
              </a:spcBef>
              <a:buClr>
                <a:srgbClr val="7A6A60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375"/>
              </a:spcBef>
              <a:buClr>
                <a:srgbClr val="7A6A60"/>
              </a:buClr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7A6A60"/>
              </a:buClr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7A6A60"/>
              </a:buClr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7A6A60"/>
              </a:buClr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7A6A60"/>
              </a:buClr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en-US" sz="1800" b="1"/>
              <a:t>CIE L*u*v*</a:t>
            </a:r>
            <a:endParaRPr lang="en-US" altLang="en-US" sz="1800" b="1"/>
          </a:p>
        </p:txBody>
      </p:sp>
      <p:pic>
        <p:nvPicPr>
          <p:cNvPr id="62475" name="Picture 2">
            <a:extLst>
              <a:ext uri="{FF2B5EF4-FFF2-40B4-BE49-F238E27FC236}">
                <a16:creationId xmlns:a16="http://schemas.microsoft.com/office/drawing/2014/main" id="{DD065A79-BF24-4892-964A-F9071865E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024063"/>
            <a:ext cx="3048000" cy="252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501107-21CB-4AA7-8011-26CA5A7413B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Curs </a:t>
            </a:r>
            <a:r>
              <a:rPr lang="ro-RO"/>
              <a:t>2</a:t>
            </a:r>
            <a:r>
              <a:rPr lang="pt-BR"/>
              <a:t> - SACCDMM - Master, Sem I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5899FC-B72B-41C2-A821-83BE80EBBC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62DCBC-889C-4816-AE84-EB51B687D699}" type="slidenum">
              <a:rPr lang="en-US" altLang="ro-RO" smtClean="0"/>
              <a:pPr>
                <a:defRPr/>
              </a:pPr>
              <a:t>40</a:t>
            </a:fld>
            <a:r>
              <a:rPr lang="en-US" altLang="ro-RO"/>
              <a:t> </a:t>
            </a:r>
            <a:endParaRPr lang="en-US" altLang="ro-RO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>
            <a:extLst>
              <a:ext uri="{FF2B5EF4-FFF2-40B4-BE49-F238E27FC236}">
                <a16:creationId xmlns:a16="http://schemas.microsoft.com/office/drawing/2014/main" id="{662696C0-B37C-4CC3-AA89-0AAC3336C03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68313" y="188913"/>
            <a:ext cx="8567737" cy="8493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o-RO" altLang="en-US"/>
              <a:t>CIE Colour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A3831-8605-471D-8442-B4DC514AAB1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9388" y="1052513"/>
            <a:ext cx="5976937" cy="5400675"/>
          </a:xfrm>
        </p:spPr>
        <p:txBody>
          <a:bodyPr/>
          <a:lstStyle/>
          <a:p>
            <a:pPr>
              <a:defRPr/>
            </a:pPr>
            <a:r>
              <a:rPr lang="ro-RO" sz="1600" dirty="0" err="1"/>
              <a:t>Human</a:t>
            </a:r>
            <a:r>
              <a:rPr lang="ro-RO" sz="1600" dirty="0"/>
              <a:t> </a:t>
            </a:r>
            <a:r>
              <a:rPr lang="ro-RO" sz="1600" dirty="0" err="1"/>
              <a:t>focussed</a:t>
            </a:r>
            <a:r>
              <a:rPr lang="ro-RO" sz="1600" dirty="0"/>
              <a:t> </a:t>
            </a:r>
            <a:r>
              <a:rPr lang="ro-RO" sz="1600" dirty="0" err="1"/>
              <a:t>Colour</a:t>
            </a:r>
            <a:r>
              <a:rPr lang="ro-RO" sz="1600" dirty="0"/>
              <a:t> </a:t>
            </a:r>
            <a:r>
              <a:rPr lang="ro-RO" sz="1600" dirty="0" err="1"/>
              <a:t>Models</a:t>
            </a:r>
            <a:r>
              <a:rPr lang="ro-RO" sz="1600" dirty="0"/>
              <a:t>:</a:t>
            </a:r>
          </a:p>
          <a:p>
            <a:pPr lvl="1">
              <a:defRPr/>
            </a:pPr>
            <a:r>
              <a:rPr lang="en-US" sz="1600" dirty="0"/>
              <a:t>In 1931, the CIE de</a:t>
            </a:r>
            <a:r>
              <a:rPr lang="ro-RO" sz="1600" dirty="0"/>
              <a:t>fi</a:t>
            </a:r>
            <a:r>
              <a:rPr lang="en-US" sz="1600" dirty="0" err="1"/>
              <a:t>ned</a:t>
            </a:r>
            <a:r>
              <a:rPr lang="en-US" sz="1600" dirty="0"/>
              <a:t> three standard primaries (X, Y,</a:t>
            </a:r>
            <a:r>
              <a:rPr lang="ro-RO" sz="1600" dirty="0"/>
              <a:t> Z)</a:t>
            </a:r>
          </a:p>
          <a:p>
            <a:pPr lvl="2">
              <a:defRPr/>
            </a:pPr>
            <a:r>
              <a:rPr lang="en-US" sz="1600" dirty="0"/>
              <a:t>The Y primary was intentionally chosen to be identical</a:t>
            </a:r>
            <a:r>
              <a:rPr lang="ro-RO" sz="1600" dirty="0"/>
              <a:t> </a:t>
            </a:r>
            <a:r>
              <a:rPr lang="en-US" sz="1600" dirty="0"/>
              <a:t>to the luminous-e</a:t>
            </a:r>
            <a:r>
              <a:rPr lang="ro-RO" sz="1600" dirty="0"/>
              <a:t>fi</a:t>
            </a:r>
            <a:r>
              <a:rPr lang="en-US" sz="1600" dirty="0" err="1"/>
              <a:t>ciency</a:t>
            </a:r>
            <a:r>
              <a:rPr lang="en-US" sz="1600" dirty="0"/>
              <a:t> function of human eyes</a:t>
            </a:r>
            <a:r>
              <a:rPr lang="ro-RO" sz="1600" dirty="0"/>
              <a:t> (Perceptual Model).</a:t>
            </a:r>
          </a:p>
          <a:p>
            <a:pPr lvl="1">
              <a:defRPr/>
            </a:pPr>
            <a:endParaRPr lang="ro-RO" sz="1600" dirty="0"/>
          </a:p>
          <a:p>
            <a:pPr lvl="1">
              <a:defRPr/>
            </a:pPr>
            <a:r>
              <a:rPr lang="en-US" sz="1600" dirty="0"/>
              <a:t>All visible </a:t>
            </a:r>
            <a:r>
              <a:rPr lang="en-US" sz="1600" dirty="0" err="1"/>
              <a:t>colours</a:t>
            </a:r>
            <a:r>
              <a:rPr lang="en-US" sz="1600" dirty="0"/>
              <a:t> are in a horseshoe shaped cone in the</a:t>
            </a:r>
            <a:r>
              <a:rPr lang="ro-RO" sz="1600" dirty="0"/>
              <a:t> </a:t>
            </a:r>
            <a:r>
              <a:rPr lang="en-US" sz="1600" dirty="0"/>
              <a:t>X-Y-Z space. Consider the plane X+Y+Z=1 and project</a:t>
            </a:r>
            <a:r>
              <a:rPr lang="ro-RO" sz="1600" dirty="0"/>
              <a:t> </a:t>
            </a:r>
            <a:r>
              <a:rPr lang="en-US" sz="1600" dirty="0"/>
              <a:t>it onto the X-Y plane, we get the CIE chromaticity</a:t>
            </a:r>
            <a:r>
              <a:rPr lang="ro-RO" sz="1600" dirty="0"/>
              <a:t> </a:t>
            </a:r>
            <a:r>
              <a:rPr lang="ro-RO" sz="1600" dirty="0" err="1"/>
              <a:t>diagram</a:t>
            </a:r>
            <a:r>
              <a:rPr lang="ro-RO" sz="1600" dirty="0"/>
              <a:t>.</a:t>
            </a:r>
          </a:p>
          <a:p>
            <a:pPr lvl="1">
              <a:defRPr/>
            </a:pPr>
            <a:endParaRPr lang="ro-RO" sz="1600" dirty="0"/>
          </a:p>
          <a:p>
            <a:pPr lvl="1">
              <a:defRPr/>
            </a:pPr>
            <a:r>
              <a:rPr lang="en-US" sz="1600" dirty="0"/>
              <a:t>The edges represent the pure </a:t>
            </a:r>
            <a:r>
              <a:rPr lang="en-US" sz="1600" dirty="0" err="1"/>
              <a:t>colours</a:t>
            </a:r>
            <a:endParaRPr lang="ro-RO" sz="1600" dirty="0"/>
          </a:p>
          <a:p>
            <a:pPr lvl="1">
              <a:defRPr/>
            </a:pPr>
            <a:r>
              <a:rPr lang="en-US" sz="1600" dirty="0"/>
              <a:t>White is at the dot</a:t>
            </a:r>
            <a:endParaRPr lang="ro-RO" sz="1600" dirty="0"/>
          </a:p>
          <a:p>
            <a:pPr lvl="1">
              <a:defRPr/>
            </a:pPr>
            <a:r>
              <a:rPr lang="ro-RO" sz="1600" dirty="0"/>
              <a:t>Vector-</a:t>
            </a:r>
            <a:r>
              <a:rPr lang="ro-RO" sz="1600" dirty="0" err="1"/>
              <a:t>based</a:t>
            </a:r>
            <a:r>
              <a:rPr lang="ro-RO" sz="1600" dirty="0"/>
              <a:t> </a:t>
            </a:r>
            <a:r>
              <a:rPr lang="ro-RO" sz="1600" dirty="0" err="1"/>
              <a:t>colour</a:t>
            </a:r>
            <a:r>
              <a:rPr lang="ro-RO" sz="1600" dirty="0"/>
              <a:t> model: </a:t>
            </a:r>
          </a:p>
          <a:p>
            <a:pPr lvl="2">
              <a:defRPr/>
            </a:pPr>
            <a:r>
              <a:rPr lang="en-US" sz="1600" dirty="0"/>
              <a:t>hen added, any two </a:t>
            </a:r>
            <a:r>
              <a:rPr lang="en-US" sz="1600" dirty="0" err="1"/>
              <a:t>colours</a:t>
            </a:r>
            <a:r>
              <a:rPr lang="ro-RO" sz="1600" dirty="0"/>
              <a:t> </a:t>
            </a:r>
          </a:p>
          <a:p>
            <a:pPr marL="593725" lvl="2" indent="0">
              <a:buFont typeface="Wingdings 2" panose="05020102010507070707" pitchFamily="18" charset="2"/>
              <a:buNone/>
              <a:defRPr/>
            </a:pPr>
            <a:r>
              <a:rPr lang="en-US" sz="1600" dirty="0"/>
              <a:t>(points on the CIE diagram) </a:t>
            </a:r>
            <a:endParaRPr lang="ro-RO" sz="1600" dirty="0"/>
          </a:p>
          <a:p>
            <a:pPr marL="593725" lvl="2" indent="0">
              <a:buFont typeface="Wingdings 2" panose="05020102010507070707" pitchFamily="18" charset="2"/>
              <a:buNone/>
              <a:defRPr/>
            </a:pPr>
            <a:r>
              <a:rPr lang="en-US" sz="1600" dirty="0"/>
              <a:t>produce a point on the line</a:t>
            </a:r>
            <a:r>
              <a:rPr lang="ro-RO" sz="1600" dirty="0"/>
              <a:t> </a:t>
            </a:r>
            <a:r>
              <a:rPr lang="en-US" sz="1600" dirty="0"/>
              <a:t>between them.</a:t>
            </a:r>
            <a:endParaRPr lang="ro-RO" sz="1600" dirty="0"/>
          </a:p>
        </p:txBody>
      </p:sp>
      <p:pic>
        <p:nvPicPr>
          <p:cNvPr id="63495" name="Picture 6">
            <a:extLst>
              <a:ext uri="{FF2B5EF4-FFF2-40B4-BE49-F238E27FC236}">
                <a16:creationId xmlns:a16="http://schemas.microsoft.com/office/drawing/2014/main" id="{69115D14-FD93-4645-BC98-AD70EAD90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225" y="3662363"/>
            <a:ext cx="4187825" cy="286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63496" name="Picture 7">
            <a:extLst>
              <a:ext uri="{FF2B5EF4-FFF2-40B4-BE49-F238E27FC236}">
                <a16:creationId xmlns:a16="http://schemas.microsoft.com/office/drawing/2014/main" id="{DC4F5089-230F-482D-8CCC-CFD4A577C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1209675"/>
            <a:ext cx="177165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FC1E90C-9185-420F-BBE5-CEA0820EEC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Curs </a:t>
            </a:r>
            <a:r>
              <a:rPr lang="ro-RO"/>
              <a:t>2</a:t>
            </a:r>
            <a:r>
              <a:rPr lang="pt-BR"/>
              <a:t> - SACCDMM - Master, Sem I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E23F2-8D87-4322-BDFE-DA97D4A52C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62DCBC-889C-4816-AE84-EB51B687D699}" type="slidenum">
              <a:rPr lang="en-US" altLang="ro-RO" smtClean="0"/>
              <a:pPr>
                <a:defRPr/>
              </a:pPr>
              <a:t>41</a:t>
            </a:fld>
            <a:r>
              <a:rPr lang="en-US" altLang="ro-RO"/>
              <a:t> </a:t>
            </a:r>
            <a:endParaRPr lang="en-US" altLang="ro-RO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u 1">
            <a:extLst>
              <a:ext uri="{FF2B5EF4-FFF2-40B4-BE49-F238E27FC236}">
                <a16:creationId xmlns:a16="http://schemas.microsoft.com/office/drawing/2014/main" id="{34EB142B-5085-4C9F-8E3B-D5254F1E416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68313" y="188913"/>
            <a:ext cx="8567737" cy="8493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o-RO" altLang="en-US"/>
              <a:t>Atributele perceptuale ale culorii</a:t>
            </a:r>
            <a:endParaRPr lang="en-US" altLang="en-US"/>
          </a:p>
        </p:txBody>
      </p:sp>
      <p:sp>
        <p:nvSpPr>
          <p:cNvPr id="64515" name="Substituent conținut 2">
            <a:extLst>
              <a:ext uri="{FF2B5EF4-FFF2-40B4-BE49-F238E27FC236}">
                <a16:creationId xmlns:a16="http://schemas.microsoft.com/office/drawing/2014/main" id="{4E204E74-36C6-4923-A7FF-97A0A8B0ED1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68313" y="1052513"/>
            <a:ext cx="5399087" cy="5400675"/>
          </a:xfrm>
        </p:spPr>
        <p:txBody>
          <a:bodyPr/>
          <a:lstStyle/>
          <a:p>
            <a:pPr eaLnBrk="1" hangingPunct="1"/>
            <a:r>
              <a:rPr kumimoji="1" lang="en-US" altLang="en-US" sz="1800" b="1">
                <a:sym typeface="Wingdings" panose="05000000000000000000" pitchFamily="2" charset="2"/>
              </a:rPr>
              <a:t>Atributele perceptuale ale culorii </a:t>
            </a:r>
            <a:endParaRPr kumimoji="1" lang="ro-RO" altLang="en-US" sz="1800" b="1">
              <a:sym typeface="Wingdings" panose="05000000000000000000" pitchFamily="2" charset="2"/>
            </a:endParaRPr>
          </a:p>
          <a:p>
            <a:pPr lvl="1" eaLnBrk="1" hangingPunct="1"/>
            <a:r>
              <a:rPr kumimoji="1" lang="en-US" altLang="en-US" sz="1800">
                <a:sym typeface="Wingdings" panose="05000000000000000000" pitchFamily="2" charset="2"/>
              </a:rPr>
              <a:t>atributele folosite de catre sistemul vizual uman pentru descrierea unei culori in procesul de perceptie si distinctie a culorii.</a:t>
            </a:r>
            <a:endParaRPr kumimoji="1" lang="ro-RO" altLang="en-US" sz="1800">
              <a:sym typeface="Wingdings" panose="05000000000000000000" pitchFamily="2" charset="2"/>
            </a:endParaRPr>
          </a:p>
          <a:p>
            <a:pPr lvl="1" eaLnBrk="1" hangingPunct="1"/>
            <a:endParaRPr kumimoji="1" lang="en-US" altLang="en-US" sz="1800">
              <a:sym typeface="Wingdings" panose="05000000000000000000" pitchFamily="2" charset="2"/>
            </a:endParaRP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kumimoji="1" lang="en-US" altLang="en-US" sz="1800" b="1">
                <a:sym typeface="Wingdings" panose="05000000000000000000" pitchFamily="2" charset="2"/>
              </a:rPr>
              <a:t>Sunt 3 atribute perceptuale ale culorii: </a:t>
            </a:r>
            <a:endParaRPr kumimoji="1" lang="ro-RO" altLang="en-US" sz="1800" b="1">
              <a:sym typeface="Wingdings" panose="05000000000000000000" pitchFamily="2" charset="2"/>
            </a:endParaRPr>
          </a:p>
          <a:p>
            <a:pPr marL="615950" lvl="2" indent="-342900" eaLnBrk="1" hangingPunct="1">
              <a:buFont typeface="Arial" panose="020B0604020202020204" pitchFamily="34" charset="0"/>
              <a:buChar char="•"/>
            </a:pPr>
            <a:r>
              <a:rPr lang="ro-RO" altLang="en-US" sz="1800"/>
              <a:t>Nuanţa - </a:t>
            </a:r>
            <a:r>
              <a:rPr lang="ro-RO" altLang="ro-RO" sz="1800"/>
              <a:t>culoarea de bază a unui obiect (familia de culori din care face parte) - primul criteriu prin care se deosebesc culorile</a:t>
            </a:r>
            <a:endParaRPr lang="ro-RO" altLang="en-US" sz="1800"/>
          </a:p>
          <a:p>
            <a:pPr marL="615950" lvl="2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1800"/>
              <a:t>S</a:t>
            </a:r>
            <a:r>
              <a:rPr lang="ro-RO" altLang="en-US" sz="1800"/>
              <a:t>aturaţia (</a:t>
            </a:r>
            <a:r>
              <a:rPr lang="en-US" altLang="en-US" sz="1800"/>
              <a:t>P</a:t>
            </a:r>
            <a:r>
              <a:rPr lang="ro-RO" altLang="en-US" sz="1800"/>
              <a:t>uritatea)</a:t>
            </a:r>
          </a:p>
          <a:p>
            <a:pPr marL="615950" lvl="2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1800"/>
              <a:t>L</a:t>
            </a:r>
            <a:r>
              <a:rPr lang="ro-RO" altLang="en-US" sz="1800"/>
              <a:t>uminanţa (</a:t>
            </a:r>
            <a:r>
              <a:rPr lang="en-US" altLang="en-US" sz="1800"/>
              <a:t>S</a:t>
            </a:r>
            <a:r>
              <a:rPr lang="ro-RO" altLang="en-US" sz="1800"/>
              <a:t>trălucirea)</a:t>
            </a:r>
            <a:endParaRPr kumimoji="1" lang="en-US" altLang="en-US" sz="1800">
              <a:sym typeface="Wingdings" panose="05000000000000000000" pitchFamily="2" charset="2"/>
            </a:endParaRPr>
          </a:p>
          <a:p>
            <a:pPr eaLnBrk="1" hangingPunct="1"/>
            <a:endParaRPr lang="en-US" altLang="en-US" sz="1800"/>
          </a:p>
        </p:txBody>
      </p:sp>
      <p:pic>
        <p:nvPicPr>
          <p:cNvPr id="64518" name="Picture 20">
            <a:extLst>
              <a:ext uri="{FF2B5EF4-FFF2-40B4-BE49-F238E27FC236}">
                <a16:creationId xmlns:a16="http://schemas.microsoft.com/office/drawing/2014/main" id="{EAAED981-3835-4779-9A4B-EC4583812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1101725"/>
            <a:ext cx="2906713" cy="252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64519" name="Picture 5" descr="M:\text\Courses\Colour\HSV-cone.gif">
            <a:extLst>
              <a:ext uri="{FF2B5EF4-FFF2-40B4-BE49-F238E27FC236}">
                <a16:creationId xmlns:a16="http://schemas.microsoft.com/office/drawing/2014/main" id="{06658644-0DF3-480D-899C-AB49E0028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03"/>
          <a:stretch>
            <a:fillRect/>
          </a:stretch>
        </p:blipFill>
        <p:spPr bwMode="auto">
          <a:xfrm>
            <a:off x="5508625" y="3536950"/>
            <a:ext cx="3538538" cy="298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20" name="Picture 2">
            <a:extLst>
              <a:ext uri="{FF2B5EF4-FFF2-40B4-BE49-F238E27FC236}">
                <a16:creationId xmlns:a16="http://schemas.microsoft.com/office/drawing/2014/main" id="{EFA77229-1CDC-4741-A403-98A51FFE4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25" y="5003800"/>
            <a:ext cx="1666875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21" name="Picture 3">
            <a:extLst>
              <a:ext uri="{FF2B5EF4-FFF2-40B4-BE49-F238E27FC236}">
                <a16:creationId xmlns:a16="http://schemas.microsoft.com/office/drawing/2014/main" id="{88FB94F6-74A2-4E97-A3FA-2EE8CCF111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5041900"/>
            <a:ext cx="1628775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22" name="Picture 4">
            <a:extLst>
              <a:ext uri="{FF2B5EF4-FFF2-40B4-BE49-F238E27FC236}">
                <a16:creationId xmlns:a16="http://schemas.microsoft.com/office/drawing/2014/main" id="{3737065D-7860-42DA-B6E9-E350CDDE79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963" y="5067300"/>
            <a:ext cx="1666875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82FDCD-30A8-4C77-8F5C-F95203DA2AC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Curs </a:t>
            </a:r>
            <a:r>
              <a:rPr lang="ro-RO"/>
              <a:t>2</a:t>
            </a:r>
            <a:r>
              <a:rPr lang="pt-BR"/>
              <a:t> - SACCDMM - Master, Sem I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2A6D70-7359-492A-AF47-66753987D6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62DCBC-889C-4816-AE84-EB51B687D699}" type="slidenum">
              <a:rPr lang="en-US" altLang="ro-RO" smtClean="0"/>
              <a:pPr>
                <a:defRPr/>
              </a:pPr>
              <a:t>42</a:t>
            </a:fld>
            <a:r>
              <a:rPr lang="en-US" altLang="ro-RO"/>
              <a:t> </a:t>
            </a:r>
            <a:endParaRPr lang="en-US" altLang="ro-RO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7C3FC982-BDD9-41D9-8CFC-C8E087BB2E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188913"/>
            <a:ext cx="8567737" cy="8493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o-RO" altLang="ro-RO"/>
              <a:t>Spaţiul de culoare – CMYK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CAB9443E-8DCA-4358-94C0-4CF8C312735A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>
          <a:xfrm>
            <a:off x="468313" y="1052513"/>
            <a:ext cx="8496300" cy="5400675"/>
          </a:xfrm>
        </p:spPr>
        <p:txBody>
          <a:bodyPr/>
          <a:lstStyle/>
          <a:p>
            <a:r>
              <a:rPr lang="ro-RO" altLang="ro-RO" sz="1800"/>
              <a:t> culori complementare - descompunere din lumina albă</a:t>
            </a:r>
          </a:p>
          <a:p>
            <a:pPr lvl="1"/>
            <a:r>
              <a:rPr lang="ro-RO" altLang="ro-RO" sz="2200"/>
              <a:t> </a:t>
            </a:r>
            <a:r>
              <a:rPr lang="ro-RO" altLang="ro-RO" sz="1800"/>
              <a:t>roşu – turcuaz </a:t>
            </a:r>
            <a:r>
              <a:rPr lang="en-US" altLang="ro-RO" sz="1800"/>
              <a:t>(</a:t>
            </a:r>
            <a:r>
              <a:rPr lang="ro-RO" altLang="ro-RO" sz="1800"/>
              <a:t>C</a:t>
            </a:r>
            <a:r>
              <a:rPr lang="en-US" altLang="ro-RO" sz="1800"/>
              <a:t> – Cyan)</a:t>
            </a:r>
            <a:endParaRPr lang="ro-RO" altLang="ro-RO" sz="1800"/>
          </a:p>
          <a:p>
            <a:pPr lvl="1"/>
            <a:r>
              <a:rPr lang="ro-RO" altLang="ro-RO" sz="1800"/>
              <a:t> verde – mov </a:t>
            </a:r>
            <a:r>
              <a:rPr lang="en-US" altLang="ro-RO" sz="1800"/>
              <a:t>(</a:t>
            </a:r>
            <a:r>
              <a:rPr lang="ro-RO" altLang="ro-RO" sz="1800"/>
              <a:t>M</a:t>
            </a:r>
            <a:r>
              <a:rPr lang="en-US" altLang="ro-RO" sz="1800"/>
              <a:t> – Magenta) </a:t>
            </a:r>
            <a:endParaRPr lang="ro-RO" altLang="ro-RO" sz="1800"/>
          </a:p>
          <a:p>
            <a:pPr lvl="1"/>
            <a:r>
              <a:rPr lang="ro-RO" altLang="ro-RO" sz="1800"/>
              <a:t> albastru – galben </a:t>
            </a:r>
            <a:r>
              <a:rPr lang="en-US" altLang="ro-RO" sz="1800"/>
              <a:t>(</a:t>
            </a:r>
            <a:r>
              <a:rPr lang="ro-RO" altLang="ro-RO" sz="1800"/>
              <a:t>Y</a:t>
            </a:r>
            <a:r>
              <a:rPr lang="en-US" altLang="ro-RO" sz="1800"/>
              <a:t> – Yellow) </a:t>
            </a:r>
            <a:endParaRPr lang="ro-RO" altLang="ro-RO" sz="1800"/>
          </a:p>
          <a:p>
            <a:pPr lvl="1"/>
            <a:r>
              <a:rPr lang="ro-RO" altLang="ro-RO" sz="1800"/>
              <a:t> completare culoarea NEAGRĂ – BLACK</a:t>
            </a:r>
          </a:p>
          <a:p>
            <a:pPr lvl="3"/>
            <a:endParaRPr lang="ro-RO" altLang="ro-RO" sz="1800"/>
          </a:p>
        </p:txBody>
      </p:sp>
      <p:pic>
        <p:nvPicPr>
          <p:cNvPr id="65543" name="Picture 4">
            <a:extLst>
              <a:ext uri="{FF2B5EF4-FFF2-40B4-BE49-F238E27FC236}">
                <a16:creationId xmlns:a16="http://schemas.microsoft.com/office/drawing/2014/main" id="{B745B926-FE5A-406A-A206-0478A7AE2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650" y="1628775"/>
            <a:ext cx="22098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65544" name="Picture 6">
            <a:extLst>
              <a:ext uri="{FF2B5EF4-FFF2-40B4-BE49-F238E27FC236}">
                <a16:creationId xmlns:a16="http://schemas.microsoft.com/office/drawing/2014/main" id="{03431A15-908A-43C6-BA5C-A2520B58A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63" y="2924175"/>
            <a:ext cx="4187825" cy="286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65545" name="Rectangle 3">
            <a:extLst>
              <a:ext uri="{FF2B5EF4-FFF2-40B4-BE49-F238E27FC236}">
                <a16:creationId xmlns:a16="http://schemas.microsoft.com/office/drawing/2014/main" id="{A5DC700B-075B-4B99-A887-9DDE6308EA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6375" y="5084763"/>
            <a:ext cx="5327650" cy="302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22325" indent="-228600">
              <a:spcBef>
                <a:spcPts val="375"/>
              </a:spcBef>
              <a:buClr>
                <a:srgbClr val="CAD5FE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096963" indent="-228600">
              <a:spcBef>
                <a:spcPts val="375"/>
              </a:spcBef>
              <a:buClr>
                <a:srgbClr val="7A6A60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371600" indent="-228600">
              <a:spcBef>
                <a:spcPts val="375"/>
              </a:spcBef>
              <a:buClr>
                <a:srgbClr val="7A6A60"/>
              </a:buClr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7A6A60"/>
              </a:buClr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7A6A60"/>
              </a:buClr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7A6A60"/>
              </a:buClr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7A6A60"/>
              </a:buClr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buFont typeface="Wingdings 2" panose="05020102010507070707" pitchFamily="18" charset="2"/>
              <a:buNone/>
            </a:pPr>
            <a:endParaRPr lang="ro-RO" altLang="ro-RO" sz="1800"/>
          </a:p>
          <a:p>
            <a:pPr algn="just"/>
            <a:r>
              <a:rPr lang="ro-RO" altLang="ro-RO" sz="1800"/>
              <a:t> mai apropiat de formarea culorii în realitate</a:t>
            </a:r>
          </a:p>
          <a:p>
            <a:pPr algn="just"/>
            <a:r>
              <a:rPr lang="ro-RO" altLang="ro-RO" sz="1800"/>
              <a:t> CMYK - culori de procesare pentru imprimare</a:t>
            </a:r>
          </a:p>
          <a:p>
            <a:pPr algn="just"/>
            <a:endParaRPr lang="en-US" altLang="ro-RO" sz="1800"/>
          </a:p>
        </p:txBody>
      </p:sp>
      <p:pic>
        <p:nvPicPr>
          <p:cNvPr id="65546" name="Picture 1">
            <a:extLst>
              <a:ext uri="{FF2B5EF4-FFF2-40B4-BE49-F238E27FC236}">
                <a16:creationId xmlns:a16="http://schemas.microsoft.com/office/drawing/2014/main" id="{AB5C9C4F-EB63-419C-907F-005A2B418F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600" y="3198813"/>
            <a:ext cx="3770313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59BE94-0535-42CC-8C12-EBCBB397161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Curs </a:t>
            </a:r>
            <a:r>
              <a:rPr lang="ro-RO"/>
              <a:t>2</a:t>
            </a:r>
            <a:r>
              <a:rPr lang="pt-BR"/>
              <a:t> - SACCDMM - Master, Sem I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75A868-1A98-4FB3-937F-FD9E80DD58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62DCBC-889C-4816-AE84-EB51B687D699}" type="slidenum">
              <a:rPr lang="en-US" altLang="ro-RO" smtClean="0"/>
              <a:pPr>
                <a:defRPr/>
              </a:pPr>
              <a:t>43</a:t>
            </a:fld>
            <a:r>
              <a:rPr lang="en-US" altLang="ro-RO"/>
              <a:t> </a:t>
            </a:r>
            <a:endParaRPr lang="en-US" altLang="ro-RO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>
            <a:extLst>
              <a:ext uri="{FF2B5EF4-FFF2-40B4-BE49-F238E27FC236}">
                <a16:creationId xmlns:a16="http://schemas.microsoft.com/office/drawing/2014/main" id="{1849113C-084E-42B8-BC70-75ED81D774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68313" y="188913"/>
            <a:ext cx="8567737" cy="8493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o-RO" altLang="en-US"/>
              <a:t>Exemplificare Spații de Culoare</a:t>
            </a:r>
          </a:p>
        </p:txBody>
      </p:sp>
      <p:pic>
        <p:nvPicPr>
          <p:cNvPr id="66563" name="Content Placeholder 1">
            <a:extLst>
              <a:ext uri="{FF2B5EF4-FFF2-40B4-BE49-F238E27FC236}">
                <a16:creationId xmlns:a16="http://schemas.microsoft.com/office/drawing/2014/main" id="{9575BED3-5B0F-4595-8E15-EFEAADD51F3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9" r="7863" b="6596"/>
          <a:stretch>
            <a:fillRect/>
          </a:stretch>
        </p:blipFill>
        <p:spPr>
          <a:xfrm>
            <a:off x="2517775" y="1125538"/>
            <a:ext cx="6302375" cy="5256212"/>
          </a:xfrm>
        </p:spPr>
      </p:pic>
      <p:pic>
        <p:nvPicPr>
          <p:cNvPr id="66567" name="Picture 2">
            <a:extLst>
              <a:ext uri="{FF2B5EF4-FFF2-40B4-BE49-F238E27FC236}">
                <a16:creationId xmlns:a16="http://schemas.microsoft.com/office/drawing/2014/main" id="{1656605A-FA9B-4E30-9D0B-74E869D1A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989138"/>
            <a:ext cx="2101850" cy="314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8A3F0C-8699-4589-9DC5-2B178300BE3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Curs </a:t>
            </a:r>
            <a:r>
              <a:rPr lang="ro-RO"/>
              <a:t>2</a:t>
            </a:r>
            <a:r>
              <a:rPr lang="pt-BR"/>
              <a:t> - SACCDMM - Master, Sem I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E13274-0E4A-4858-B008-2A635309EC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62DCBC-889C-4816-AE84-EB51B687D699}" type="slidenum">
              <a:rPr lang="en-US" altLang="ro-RO" smtClean="0"/>
              <a:pPr>
                <a:defRPr/>
              </a:pPr>
              <a:t>44</a:t>
            </a:fld>
            <a:r>
              <a:rPr lang="en-US" altLang="ro-RO"/>
              <a:t> </a:t>
            </a:r>
            <a:endParaRPr lang="en-US" altLang="ro-RO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>
            <a:extLst>
              <a:ext uri="{FF2B5EF4-FFF2-40B4-BE49-F238E27FC236}">
                <a16:creationId xmlns:a16="http://schemas.microsoft.com/office/drawing/2014/main" id="{67076693-2468-4993-B709-C1FFCB56503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68313" y="188913"/>
            <a:ext cx="8567737" cy="8493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altLang="ro-RO"/>
          </a:p>
        </p:txBody>
      </p:sp>
      <p:pic>
        <p:nvPicPr>
          <p:cNvPr id="67590" name="Content Placeholder 9">
            <a:extLst>
              <a:ext uri="{FF2B5EF4-FFF2-40B4-BE49-F238E27FC236}">
                <a16:creationId xmlns:a16="http://schemas.microsoft.com/office/drawing/2014/main" id="{26371DDB-63C4-4004-A25A-5CFBD4D932B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3" r="7788" b="7719"/>
          <a:stretch>
            <a:fillRect/>
          </a:stretch>
        </p:blipFill>
        <p:spPr>
          <a:xfrm>
            <a:off x="2321238" y="757510"/>
            <a:ext cx="6192837" cy="5451475"/>
          </a:xfrm>
        </p:spPr>
      </p:pic>
      <p:pic>
        <p:nvPicPr>
          <p:cNvPr id="67591" name="Picture 7">
            <a:extLst>
              <a:ext uri="{FF2B5EF4-FFF2-40B4-BE49-F238E27FC236}">
                <a16:creationId xmlns:a16="http://schemas.microsoft.com/office/drawing/2014/main" id="{6E6716EF-81C6-4F23-8E7B-D445D0AB6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419225"/>
            <a:ext cx="3057525" cy="458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B1AFAE-7035-461D-9C4C-994F2B3B5E6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Curs </a:t>
            </a:r>
            <a:r>
              <a:rPr lang="ro-RO"/>
              <a:t>2</a:t>
            </a:r>
            <a:r>
              <a:rPr lang="pt-BR"/>
              <a:t> - SACCDMM - Master, Sem I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8C86A9-9809-43D5-AF09-A68474F38D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62DCBC-889C-4816-AE84-EB51B687D699}" type="slidenum">
              <a:rPr lang="en-US" altLang="ro-RO" smtClean="0"/>
              <a:pPr>
                <a:defRPr/>
              </a:pPr>
              <a:t>45</a:t>
            </a:fld>
            <a:r>
              <a:rPr lang="en-US" altLang="ro-RO"/>
              <a:t> </a:t>
            </a:r>
            <a:endParaRPr lang="en-US" altLang="ro-RO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>
            <a:extLst>
              <a:ext uri="{FF2B5EF4-FFF2-40B4-BE49-F238E27FC236}">
                <a16:creationId xmlns:a16="http://schemas.microsoft.com/office/drawing/2014/main" id="{3AADD487-CBFE-4A98-9D62-9A1E69315B0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68313" y="188913"/>
            <a:ext cx="8567737" cy="8493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altLang="ro-RO"/>
          </a:p>
        </p:txBody>
      </p:sp>
      <p:pic>
        <p:nvPicPr>
          <p:cNvPr id="68611" name="Content Placeholder 6">
            <a:extLst>
              <a:ext uri="{FF2B5EF4-FFF2-40B4-BE49-F238E27FC236}">
                <a16:creationId xmlns:a16="http://schemas.microsoft.com/office/drawing/2014/main" id="{E740027A-76E4-44D4-B9C0-EDC7C5FF645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8" r="8376" b="7874"/>
          <a:stretch>
            <a:fillRect/>
          </a:stretch>
        </p:blipFill>
        <p:spPr>
          <a:xfrm>
            <a:off x="2595563" y="1092200"/>
            <a:ext cx="6224587" cy="5370513"/>
          </a:xfrm>
        </p:spPr>
      </p:pic>
      <p:pic>
        <p:nvPicPr>
          <p:cNvPr id="68615" name="Picture 7">
            <a:extLst>
              <a:ext uri="{FF2B5EF4-FFF2-40B4-BE49-F238E27FC236}">
                <a16:creationId xmlns:a16="http://schemas.microsoft.com/office/drawing/2014/main" id="{E9F6066E-B3C6-4495-965C-1CB07E767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581150"/>
            <a:ext cx="3024188" cy="201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35553E-989F-4796-BCDE-A898BF3795A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Curs </a:t>
            </a:r>
            <a:r>
              <a:rPr lang="ro-RO"/>
              <a:t>2</a:t>
            </a:r>
            <a:r>
              <a:rPr lang="pt-BR"/>
              <a:t> - SACCDMM - Master, Sem I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58BD84-C4F7-44F3-B92D-92D9FB9806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62DCBC-889C-4816-AE84-EB51B687D699}" type="slidenum">
              <a:rPr lang="en-US" altLang="ro-RO" smtClean="0"/>
              <a:pPr>
                <a:defRPr/>
              </a:pPr>
              <a:t>46</a:t>
            </a:fld>
            <a:r>
              <a:rPr lang="en-US" altLang="ro-RO"/>
              <a:t> </a:t>
            </a:r>
            <a:endParaRPr lang="en-US" altLang="ro-RO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>
            <a:extLst>
              <a:ext uri="{FF2B5EF4-FFF2-40B4-BE49-F238E27FC236}">
                <a16:creationId xmlns:a16="http://schemas.microsoft.com/office/drawing/2014/main" id="{D1CE5D20-DB30-4220-AF19-4D8641C3D4C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68313" y="188913"/>
            <a:ext cx="8567737" cy="8493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altLang="ro-RO"/>
          </a:p>
        </p:txBody>
      </p:sp>
      <p:pic>
        <p:nvPicPr>
          <p:cNvPr id="69635" name="Content Placeholder 6">
            <a:extLst>
              <a:ext uri="{FF2B5EF4-FFF2-40B4-BE49-F238E27FC236}">
                <a16:creationId xmlns:a16="http://schemas.microsoft.com/office/drawing/2014/main" id="{ED701EC6-8544-497F-A29B-7D82BA016F8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7" t="4004" r="7486" b="6664"/>
          <a:stretch>
            <a:fillRect/>
          </a:stretch>
        </p:blipFill>
        <p:spPr>
          <a:xfrm>
            <a:off x="3419475" y="1101725"/>
            <a:ext cx="5586413" cy="5422900"/>
          </a:xfrm>
        </p:spPr>
      </p:pic>
      <p:pic>
        <p:nvPicPr>
          <p:cNvPr id="69639" name="Picture 7">
            <a:extLst>
              <a:ext uri="{FF2B5EF4-FFF2-40B4-BE49-F238E27FC236}">
                <a16:creationId xmlns:a16="http://schemas.microsoft.com/office/drawing/2014/main" id="{F4F0A99E-2A08-4982-9EA5-69270FDD1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412875"/>
            <a:ext cx="3240087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821759-7297-4917-B43F-313A052A343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Curs </a:t>
            </a:r>
            <a:r>
              <a:rPr lang="ro-RO"/>
              <a:t>2</a:t>
            </a:r>
            <a:r>
              <a:rPr lang="pt-BR"/>
              <a:t> - SACCDMM - Master, Sem I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EA60D7-3F1F-442A-A759-0C46D9619E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62DCBC-889C-4816-AE84-EB51B687D699}" type="slidenum">
              <a:rPr lang="en-US" altLang="ro-RO" smtClean="0"/>
              <a:pPr>
                <a:defRPr/>
              </a:pPr>
              <a:t>47</a:t>
            </a:fld>
            <a:r>
              <a:rPr lang="en-US" altLang="ro-RO"/>
              <a:t> </a:t>
            </a:r>
            <a:endParaRPr lang="en-US" altLang="ro-RO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>
            <a:extLst>
              <a:ext uri="{FF2B5EF4-FFF2-40B4-BE49-F238E27FC236}">
                <a16:creationId xmlns:a16="http://schemas.microsoft.com/office/drawing/2014/main" id="{892A3378-ACC1-4027-9BC9-B51E5E5D6C9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68313" y="188913"/>
            <a:ext cx="8567737" cy="8493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altLang="ro-RO"/>
          </a:p>
        </p:txBody>
      </p:sp>
      <p:pic>
        <p:nvPicPr>
          <p:cNvPr id="70659" name="Content Placeholder 6">
            <a:extLst>
              <a:ext uri="{FF2B5EF4-FFF2-40B4-BE49-F238E27FC236}">
                <a16:creationId xmlns:a16="http://schemas.microsoft.com/office/drawing/2014/main" id="{656F5D52-0713-4D85-944C-6C39A6144B8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8775" y="1884363"/>
            <a:ext cx="2708275" cy="1798637"/>
          </a:xfrm>
        </p:spPr>
      </p:pic>
      <p:pic>
        <p:nvPicPr>
          <p:cNvPr id="70663" name="Picture 7">
            <a:extLst>
              <a:ext uri="{FF2B5EF4-FFF2-40B4-BE49-F238E27FC236}">
                <a16:creationId xmlns:a16="http://schemas.microsoft.com/office/drawing/2014/main" id="{2B1A96DB-6FE9-4691-A1B7-D1371938A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4" t="2850" r="6905" b="7086"/>
          <a:stretch>
            <a:fillRect/>
          </a:stretch>
        </p:blipFill>
        <p:spPr bwMode="auto">
          <a:xfrm>
            <a:off x="3203575" y="1052513"/>
            <a:ext cx="5616575" cy="543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8093F4-7E85-4448-8479-1E9343FB69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Curs </a:t>
            </a:r>
            <a:r>
              <a:rPr lang="ro-RO"/>
              <a:t>2</a:t>
            </a:r>
            <a:r>
              <a:rPr lang="pt-BR"/>
              <a:t> - SACCDMM - Master, Sem I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A06746-BCF8-4052-B566-0EA688E99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62DCBC-889C-4816-AE84-EB51B687D699}" type="slidenum">
              <a:rPr lang="en-US" altLang="ro-RO" smtClean="0"/>
              <a:pPr>
                <a:defRPr/>
              </a:pPr>
              <a:t>48</a:t>
            </a:fld>
            <a:r>
              <a:rPr lang="en-US" altLang="ro-RO"/>
              <a:t> </a:t>
            </a:r>
            <a:endParaRPr lang="en-US" altLang="ro-RO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>
            <a:extLst>
              <a:ext uri="{FF2B5EF4-FFF2-40B4-BE49-F238E27FC236}">
                <a16:creationId xmlns:a16="http://schemas.microsoft.com/office/drawing/2014/main" id="{F31F6EBF-5F2E-43CC-BB88-31C2EDE93CA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68313" y="188913"/>
            <a:ext cx="8567737" cy="8493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o-RO" altLang="en-US"/>
              <a:t>Summary of Colour</a:t>
            </a:r>
          </a:p>
        </p:txBody>
      </p:sp>
      <p:sp>
        <p:nvSpPr>
          <p:cNvPr id="71683" name="Content Placeholder 2">
            <a:extLst>
              <a:ext uri="{FF2B5EF4-FFF2-40B4-BE49-F238E27FC236}">
                <a16:creationId xmlns:a16="http://schemas.microsoft.com/office/drawing/2014/main" id="{B46C71F0-FE71-4C5D-AB47-836E1B4B8B4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68313" y="1052513"/>
            <a:ext cx="8496300" cy="5400675"/>
          </a:xfrm>
        </p:spPr>
        <p:txBody>
          <a:bodyPr/>
          <a:lstStyle/>
          <a:p>
            <a:r>
              <a:rPr lang="en-GB" altLang="en-US" sz="1800"/>
              <a:t>Colour images are encoded as triplets of values.</a:t>
            </a:r>
          </a:p>
          <a:p>
            <a:endParaRPr lang="en-GB" altLang="en-US" sz="1800"/>
          </a:p>
          <a:p>
            <a:r>
              <a:rPr lang="en-GB" altLang="en-US" sz="1800"/>
              <a:t>Three common systems of encoding in video are </a:t>
            </a:r>
          </a:p>
          <a:p>
            <a:pPr lvl="1"/>
            <a:r>
              <a:rPr lang="en-GB" altLang="en-US" sz="1800"/>
              <a:t>RGB, YIQ, YUV, and YCrCb.</a:t>
            </a:r>
          </a:p>
          <a:p>
            <a:pPr lvl="1"/>
            <a:r>
              <a:rPr lang="en-GB" altLang="en-US" sz="1800"/>
              <a:t>besides the hardware-oriented colour models (i.e., RGB, CMY, YIQ, YUV), </a:t>
            </a:r>
          </a:p>
          <a:p>
            <a:pPr lvl="2"/>
            <a:r>
              <a:rPr lang="en-GB" altLang="en-US" sz="1400"/>
              <a:t>HSB (Hue, Saturation, and Brightness, e.g., used in Photoshop) and </a:t>
            </a:r>
          </a:p>
          <a:p>
            <a:pPr lvl="2"/>
            <a:r>
              <a:rPr lang="en-GB" altLang="en-US" sz="1400"/>
              <a:t>HLS (Hue, Lightness, and Saturation) are also commonly used.</a:t>
            </a:r>
          </a:p>
          <a:p>
            <a:endParaRPr lang="en-GB" altLang="en-US" sz="1800"/>
          </a:p>
          <a:p>
            <a:r>
              <a:rPr lang="en-GB" altLang="en-US" sz="1800"/>
              <a:t>YUV/ YCrCb/ YIQ uses properties of the human eye to prioritise information</a:t>
            </a:r>
          </a:p>
          <a:p>
            <a:pPr lvl="1"/>
            <a:r>
              <a:rPr lang="en-GB" altLang="en-US" sz="1600"/>
              <a:t>Y is the black and white (luminance) component, </a:t>
            </a:r>
          </a:p>
          <a:p>
            <a:pPr lvl="1"/>
            <a:r>
              <a:rPr lang="en-GB" altLang="en-US" sz="1600"/>
              <a:t>U and  are the colour (chrominance) components</a:t>
            </a:r>
          </a:p>
          <a:p>
            <a:endParaRPr lang="en-GB" altLang="en-US" sz="1800"/>
          </a:p>
          <a:p>
            <a:r>
              <a:rPr lang="en-GB" altLang="en-US" sz="1800"/>
              <a:t>YUV/YCrCb is a standard for digital video that specifies image size, and decimates the chrominance images (for 4:2:2 video)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5DDFD1-ED56-43B2-A74F-78012D89950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Curs </a:t>
            </a:r>
            <a:r>
              <a:rPr lang="ro-RO"/>
              <a:t>2</a:t>
            </a:r>
            <a:r>
              <a:rPr lang="pt-BR"/>
              <a:t> - SACCDMM - Master, Sem I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BF2A18-D326-4DD2-8407-CE17D7402F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62DCBC-889C-4816-AE84-EB51B687D699}" type="slidenum">
              <a:rPr lang="en-US" altLang="ro-RO" smtClean="0"/>
              <a:pPr>
                <a:defRPr/>
              </a:pPr>
              <a:t>49</a:t>
            </a:fld>
            <a:r>
              <a:rPr lang="en-US" altLang="ro-RO"/>
              <a:t> </a:t>
            </a:r>
            <a:endParaRPr lang="en-US" altLang="ro-RO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C217AF2A-E564-4B5A-AC7B-38DE2ADE601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68313" y="188913"/>
            <a:ext cx="8567737" cy="8493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o-RO" altLang="en-US"/>
              <a:t>Reprezentare: Text</a:t>
            </a:r>
          </a:p>
        </p:txBody>
      </p:sp>
      <p:sp>
        <p:nvSpPr>
          <p:cNvPr id="20483" name="Content Placeholder 2">
            <a:extLst>
              <a:ext uri="{FF2B5EF4-FFF2-40B4-BE49-F238E27FC236}">
                <a16:creationId xmlns:a16="http://schemas.microsoft.com/office/drawing/2014/main" id="{7E3E4A67-8CF3-4762-8684-6F8F1C9F965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68313" y="1125538"/>
            <a:ext cx="8496300" cy="5399087"/>
          </a:xfrm>
        </p:spPr>
        <p:txBody>
          <a:bodyPr/>
          <a:lstStyle/>
          <a:p>
            <a:r>
              <a:rPr lang="ro-RO" altLang="en-US" sz="1600"/>
              <a:t>Input/generare</a:t>
            </a:r>
            <a:r>
              <a:rPr lang="en-US" altLang="en-US" sz="1600"/>
              <a:t>: keyboard, speech input, </a:t>
            </a:r>
            <a:endParaRPr lang="ro-RO" altLang="en-US" sz="1600"/>
          </a:p>
          <a:p>
            <a:pPr>
              <a:buFont typeface="Wingdings 2" panose="05020102010507070707" pitchFamily="18" charset="2"/>
              <a:buNone/>
            </a:pPr>
            <a:r>
              <a:rPr lang="ro-RO" altLang="en-US" sz="1600"/>
              <a:t>	</a:t>
            </a:r>
            <a:r>
              <a:rPr lang="en-US" altLang="en-US" sz="1600"/>
              <a:t>optical character</a:t>
            </a:r>
            <a:r>
              <a:rPr lang="ro-RO" altLang="en-US" sz="1600"/>
              <a:t> </a:t>
            </a:r>
            <a:r>
              <a:rPr lang="en-US" altLang="en-US" sz="1600"/>
              <a:t>recognition</a:t>
            </a:r>
            <a:r>
              <a:rPr lang="ro-RO" altLang="en-US" sz="1600"/>
              <a:t> (OCR)</a:t>
            </a:r>
            <a:r>
              <a:rPr lang="en-US" altLang="en-US" sz="1600"/>
              <a:t>, </a:t>
            </a:r>
            <a:endParaRPr lang="ro-RO" altLang="en-US" sz="1600"/>
          </a:p>
          <a:p>
            <a:pPr>
              <a:buFont typeface="Wingdings 2" panose="05020102010507070707" pitchFamily="18" charset="2"/>
              <a:buNone/>
            </a:pPr>
            <a:r>
              <a:rPr lang="ro-RO" altLang="en-US" sz="1600"/>
              <a:t>	</a:t>
            </a:r>
            <a:r>
              <a:rPr lang="en-US" altLang="en-US" sz="1600"/>
              <a:t>dat</a:t>
            </a:r>
            <a:r>
              <a:rPr lang="ro-RO" altLang="en-US" sz="1600"/>
              <a:t>e</a:t>
            </a:r>
            <a:r>
              <a:rPr lang="en-US" altLang="en-US" sz="1600"/>
              <a:t> sto</a:t>
            </a:r>
            <a:r>
              <a:rPr lang="ro-RO" altLang="en-US" sz="1600"/>
              <a:t>cate pe</a:t>
            </a:r>
            <a:r>
              <a:rPr lang="en-US" altLang="en-US" sz="1600"/>
              <a:t> dis</a:t>
            </a:r>
            <a:r>
              <a:rPr lang="ro-RO" altLang="en-US" sz="1600"/>
              <a:t>c</a:t>
            </a:r>
            <a:r>
              <a:rPr lang="en-US" altLang="en-US" sz="1600"/>
              <a:t>.</a:t>
            </a:r>
            <a:endParaRPr lang="ro-RO" altLang="en-US" sz="1600"/>
          </a:p>
          <a:p>
            <a:endParaRPr lang="ro-RO" altLang="en-US" sz="1600"/>
          </a:p>
          <a:p>
            <a:r>
              <a:rPr lang="ro-RO" altLang="en-US" sz="1600"/>
              <a:t>Stocare/reprezentare caracter cu caracter</a:t>
            </a:r>
            <a:r>
              <a:rPr lang="en-US" altLang="en-US" sz="1600"/>
              <a:t>: </a:t>
            </a:r>
            <a:endParaRPr lang="ro-RO" altLang="en-US" sz="1600"/>
          </a:p>
          <a:p>
            <a:pPr lvl="1"/>
            <a:r>
              <a:rPr lang="en-US" altLang="en-US" sz="1600"/>
              <a:t>1 </a:t>
            </a:r>
            <a:r>
              <a:rPr lang="ro-RO" altLang="en-US" sz="1600"/>
              <a:t>octet </a:t>
            </a:r>
            <a:r>
              <a:rPr lang="en-US" altLang="en-US" sz="1600"/>
              <a:t>pe caracter (text),</a:t>
            </a:r>
            <a:r>
              <a:rPr lang="ro-RO" altLang="en-US" sz="1600"/>
              <a:t> </a:t>
            </a:r>
            <a:r>
              <a:rPr lang="en-US" altLang="en-US" sz="1600"/>
              <a:t>e.g. ASCII; </a:t>
            </a:r>
            <a:endParaRPr lang="ro-RO" altLang="en-US" sz="1600"/>
          </a:p>
          <a:p>
            <a:pPr lvl="1"/>
            <a:r>
              <a:rPr lang="ro-RO" altLang="en-US" sz="1600"/>
              <a:t> &gt; 1 octeți pentru </a:t>
            </a:r>
            <a:r>
              <a:rPr lang="en-US" altLang="en-US" sz="1600"/>
              <a:t>Unicode.</a:t>
            </a:r>
            <a:endParaRPr lang="ro-RO" altLang="en-US" sz="1600"/>
          </a:p>
          <a:p>
            <a:pPr lvl="1"/>
            <a:r>
              <a:rPr lang="ro-RO" altLang="en-US" sz="1600"/>
              <a:t>pentru alte tipuri de date </a:t>
            </a:r>
            <a:r>
              <a:rPr lang="en-US" altLang="en-US" sz="1600"/>
              <a:t>(e.g. Spreadsheet </a:t>
            </a:r>
            <a:r>
              <a:rPr lang="ro-RO" altLang="en-US" sz="1600"/>
              <a:t>fi</a:t>
            </a:r>
            <a:r>
              <a:rPr lang="en-US" altLang="en-US" sz="1600"/>
              <a:t>les). </a:t>
            </a:r>
            <a:endParaRPr lang="ro-RO" altLang="en-US" sz="1600"/>
          </a:p>
          <a:p>
            <a:pPr lvl="3"/>
            <a:r>
              <a:rPr lang="ro-RO" altLang="en-US" sz="1600"/>
              <a:t>stocare ca text </a:t>
            </a:r>
            <a:r>
              <a:rPr lang="en-US" altLang="en-US" sz="1600"/>
              <a:t>(</a:t>
            </a:r>
            <a:r>
              <a:rPr lang="ro-RO" altLang="en-US" sz="1600"/>
              <a:t>cu formatare</a:t>
            </a:r>
            <a:r>
              <a:rPr lang="en-US" altLang="en-US" sz="1600"/>
              <a:t>, e.g. CSV </a:t>
            </a:r>
            <a:r>
              <a:rPr lang="ro-RO" altLang="en-US" sz="1600"/>
              <a:t>- </a:t>
            </a:r>
            <a:r>
              <a:rPr lang="en-US" altLang="en-US" sz="1600"/>
              <a:t>Comma-Separated Values) </a:t>
            </a:r>
            <a:r>
              <a:rPr lang="ro-RO" altLang="en-US" sz="1600"/>
              <a:t>sau stocare/codare binară</a:t>
            </a:r>
          </a:p>
          <a:p>
            <a:pPr lvl="2"/>
            <a:endParaRPr lang="ro-RO" altLang="en-US" sz="1600"/>
          </a:p>
          <a:p>
            <a:r>
              <a:rPr lang="ro-RO" altLang="en-US" sz="1600"/>
              <a:t>Text formatat</a:t>
            </a:r>
            <a:r>
              <a:rPr lang="en-US" altLang="en-US" sz="1600"/>
              <a:t>: Raw text </a:t>
            </a:r>
            <a:r>
              <a:rPr lang="ro-RO" altLang="en-US" sz="1600"/>
              <a:t>sau text formatat - </a:t>
            </a:r>
            <a:r>
              <a:rPr lang="en-US" altLang="en-US" sz="1600"/>
              <a:t>e.g HTML,</a:t>
            </a:r>
            <a:r>
              <a:rPr lang="ro-RO" altLang="en-US" sz="1600"/>
              <a:t> </a:t>
            </a:r>
            <a:r>
              <a:rPr lang="en-US" altLang="en-US" sz="1600"/>
              <a:t>Rich Text Format (RTF), Word or a program language</a:t>
            </a:r>
            <a:r>
              <a:rPr lang="ro-RO" altLang="en-US" sz="1600"/>
              <a:t> </a:t>
            </a:r>
            <a:r>
              <a:rPr lang="fr-FR" altLang="en-US" sz="1600"/>
              <a:t>source (Java, Python, MATLAB etc.)</a:t>
            </a:r>
            <a:endParaRPr lang="ro-RO" altLang="en-US" sz="1600"/>
          </a:p>
          <a:p>
            <a:endParaRPr lang="ro-RO" altLang="en-US" sz="1600"/>
          </a:p>
          <a:p>
            <a:r>
              <a:rPr lang="en-US" altLang="en-US" sz="1600"/>
              <a:t>Compression: convenient to bundle </a:t>
            </a:r>
            <a:r>
              <a:rPr lang="ro-RO" altLang="en-US" sz="1600"/>
              <a:t>fi</a:t>
            </a:r>
            <a:r>
              <a:rPr lang="en-US" altLang="en-US" sz="1600"/>
              <a:t>les for archiving and</a:t>
            </a:r>
            <a:r>
              <a:rPr lang="ro-RO" altLang="en-US" sz="1600"/>
              <a:t> </a:t>
            </a:r>
            <a:r>
              <a:rPr lang="en-US" altLang="en-US" sz="1600"/>
              <a:t>transmission of larger </a:t>
            </a:r>
            <a:r>
              <a:rPr lang="ro-RO" altLang="en-US" sz="1600"/>
              <a:t>fi</a:t>
            </a:r>
            <a:r>
              <a:rPr lang="en-US" altLang="en-US" sz="1600"/>
              <a:t>les. E.g. Zip, RAR, 7-zip. General</a:t>
            </a:r>
            <a:r>
              <a:rPr lang="ro-RO" altLang="en-US" sz="1600"/>
              <a:t> </a:t>
            </a:r>
            <a:r>
              <a:rPr lang="en-US" altLang="en-US" sz="1600"/>
              <a:t>purpose compression programs may not work well for</a:t>
            </a:r>
            <a:r>
              <a:rPr lang="ro-RO" altLang="en-US" sz="1600"/>
              <a:t> </a:t>
            </a:r>
            <a:r>
              <a:rPr lang="es-ES" altLang="en-US" sz="1600"/>
              <a:t>other media types: audio, image, video etc.</a:t>
            </a:r>
            <a:endParaRPr lang="ro-RO" altLang="en-US" sz="1600"/>
          </a:p>
        </p:txBody>
      </p:sp>
      <p:pic>
        <p:nvPicPr>
          <p:cNvPr id="20487" name="Picture 6">
            <a:extLst>
              <a:ext uri="{FF2B5EF4-FFF2-40B4-BE49-F238E27FC236}">
                <a16:creationId xmlns:a16="http://schemas.microsoft.com/office/drawing/2014/main" id="{370B6B5B-2F6F-4238-BEB2-1632694C6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638" y="1125538"/>
            <a:ext cx="3300412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D1D19A-C21D-4256-B626-93F8F34BBAA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Curs </a:t>
            </a:r>
            <a:r>
              <a:rPr lang="ro-RO"/>
              <a:t>2</a:t>
            </a:r>
            <a:r>
              <a:rPr lang="pt-BR"/>
              <a:t> - SACCDMM - Master, Sem I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585270-4335-47A7-94B4-920CBB4C43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62DCBC-889C-4816-AE84-EB51B687D699}" type="slidenum">
              <a:rPr lang="en-US" altLang="ro-RO" smtClean="0"/>
              <a:pPr>
                <a:defRPr/>
              </a:pPr>
              <a:t>5</a:t>
            </a:fld>
            <a:r>
              <a:rPr lang="en-US" altLang="ro-RO"/>
              <a:t> </a:t>
            </a:r>
            <a:endParaRPr lang="en-US" altLang="ro-RO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>
            <a:extLst>
              <a:ext uri="{FF2B5EF4-FFF2-40B4-BE49-F238E27FC236}">
                <a16:creationId xmlns:a16="http://schemas.microsoft.com/office/drawing/2014/main" id="{373486AB-0CC4-4FB6-95DB-234B9AA6D4C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68313" y="188913"/>
            <a:ext cx="8567737" cy="8493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Types of Colour Video Signals</a:t>
            </a:r>
            <a:endParaRPr lang="ro-RO" altLang="en-US"/>
          </a:p>
        </p:txBody>
      </p:sp>
      <p:sp>
        <p:nvSpPr>
          <p:cNvPr id="72707" name="Content Placeholder 2">
            <a:extLst>
              <a:ext uri="{FF2B5EF4-FFF2-40B4-BE49-F238E27FC236}">
                <a16:creationId xmlns:a16="http://schemas.microsoft.com/office/drawing/2014/main" id="{D0E97BB9-3CF5-4D1E-8310-041086C9CF7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68313" y="1052513"/>
            <a:ext cx="8496300" cy="5400675"/>
          </a:xfrm>
        </p:spPr>
        <p:txBody>
          <a:bodyPr/>
          <a:lstStyle/>
          <a:p>
            <a:r>
              <a:rPr lang="en-GB" altLang="en-US" sz="1800" b="1" dirty="0">
                <a:solidFill>
                  <a:schemeClr val="accent1">
                    <a:lumMod val="75000"/>
                  </a:schemeClr>
                </a:solidFill>
              </a:rPr>
              <a:t>Component video </a:t>
            </a:r>
            <a:r>
              <a:rPr lang="en-GB" altLang="en-US" sz="1800" dirty="0"/>
              <a:t>- each primary is sent as a separate video signal.</a:t>
            </a:r>
          </a:p>
          <a:p>
            <a:pPr lvl="1"/>
            <a:r>
              <a:rPr lang="en-GB" altLang="en-US" sz="1600" dirty="0"/>
              <a:t>The primaries can either be RGB or a luminance-chrominance transformation of them (e.g., YIQ, YUV).</a:t>
            </a:r>
          </a:p>
          <a:p>
            <a:pPr lvl="1"/>
            <a:r>
              <a:rPr lang="en-GB" altLang="en-US" sz="1600" dirty="0"/>
              <a:t>Best colour reproduction</a:t>
            </a:r>
          </a:p>
          <a:p>
            <a:pPr lvl="1"/>
            <a:r>
              <a:rPr lang="en-GB" altLang="en-US" sz="1600" dirty="0"/>
              <a:t>Requires more bandwidth and good synchronisation of the three components</a:t>
            </a:r>
          </a:p>
          <a:p>
            <a:pPr lvl="1"/>
            <a:endParaRPr lang="en-GB" altLang="en-US" sz="1800" dirty="0"/>
          </a:p>
          <a:p>
            <a:r>
              <a:rPr lang="en-GB" altLang="en-US" sz="1800" b="1" dirty="0">
                <a:solidFill>
                  <a:schemeClr val="accent1">
                    <a:lumMod val="75000"/>
                  </a:schemeClr>
                </a:solidFill>
              </a:rPr>
              <a:t>Composite video </a:t>
            </a:r>
            <a:endParaRPr lang="ro-RO" altLang="en-US" sz="1800" b="1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ro-RO" altLang="en-US" sz="1600" dirty="0"/>
              <a:t>C</a:t>
            </a:r>
            <a:r>
              <a:rPr lang="en-GB" altLang="en-US" sz="1600" dirty="0" err="1"/>
              <a:t>olour</a:t>
            </a:r>
            <a:r>
              <a:rPr lang="en-GB" altLang="en-US" sz="1600" dirty="0"/>
              <a:t> (chrominance) and luminance signals are mixed into a single carrier wave. </a:t>
            </a:r>
            <a:endParaRPr lang="ro-RO" altLang="en-US" sz="1600" dirty="0"/>
          </a:p>
          <a:p>
            <a:pPr lvl="1"/>
            <a:r>
              <a:rPr lang="en-GB" altLang="en-US" sz="1600" dirty="0"/>
              <a:t>Some interference between the two signals is inevitable.</a:t>
            </a:r>
          </a:p>
          <a:p>
            <a:endParaRPr lang="en-GB" altLang="en-US" sz="1800" dirty="0"/>
          </a:p>
          <a:p>
            <a:r>
              <a:rPr lang="en-GB" altLang="en-US" sz="1800" b="1" dirty="0">
                <a:solidFill>
                  <a:schemeClr val="accent1">
                    <a:lumMod val="75000"/>
                  </a:schemeClr>
                </a:solidFill>
              </a:rPr>
              <a:t>S-Video</a:t>
            </a:r>
            <a:r>
              <a:rPr lang="en-GB" altLang="en-US" sz="1800" dirty="0"/>
              <a:t> (Separated video, e.g., in S-VHS) </a:t>
            </a:r>
            <a:endParaRPr lang="ro-RO" altLang="en-US" sz="1800" dirty="0"/>
          </a:p>
          <a:p>
            <a:pPr lvl="1"/>
            <a:r>
              <a:rPr lang="ro-RO" altLang="en-US" sz="1600" dirty="0"/>
              <a:t>A</a:t>
            </a:r>
            <a:r>
              <a:rPr lang="en-GB" altLang="en-US" sz="1600" dirty="0"/>
              <a:t> compromise between component </a:t>
            </a:r>
            <a:r>
              <a:rPr lang="en-GB" altLang="en-US" sz="1600" dirty="0" err="1"/>
              <a:t>analog</a:t>
            </a:r>
            <a:r>
              <a:rPr lang="en-GB" altLang="en-US" sz="1600" dirty="0"/>
              <a:t> video and the composite video. </a:t>
            </a:r>
            <a:endParaRPr lang="ro-RO" altLang="en-US" sz="1600" dirty="0"/>
          </a:p>
          <a:p>
            <a:pPr lvl="1"/>
            <a:r>
              <a:rPr lang="en-GB" altLang="en-US" sz="1600" dirty="0"/>
              <a:t>It uses two lines, one for luminance and another for composite chrominance signal.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70B4AD-4120-453E-8A3E-A1DE9EE4E2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Curs </a:t>
            </a:r>
            <a:r>
              <a:rPr lang="ro-RO"/>
              <a:t>2</a:t>
            </a:r>
            <a:r>
              <a:rPr lang="pt-BR"/>
              <a:t> - SACCDMM - Master, Sem I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10BC96-ECA8-45C6-9446-0597ED56E6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62DCBC-889C-4816-AE84-EB51B687D699}" type="slidenum">
              <a:rPr lang="en-US" altLang="ro-RO" smtClean="0"/>
              <a:pPr>
                <a:defRPr/>
              </a:pPr>
              <a:t>50</a:t>
            </a:fld>
            <a:r>
              <a:rPr lang="en-US" altLang="ro-RO"/>
              <a:t> </a:t>
            </a:r>
            <a:endParaRPr lang="en-US" altLang="ro-RO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>
            <a:extLst>
              <a:ext uri="{FF2B5EF4-FFF2-40B4-BE49-F238E27FC236}">
                <a16:creationId xmlns:a16="http://schemas.microsoft.com/office/drawing/2014/main" id="{371E6514-BCF4-4393-B4D6-B59F1D97E78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68313" y="188913"/>
            <a:ext cx="8567737" cy="8493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o-RO" altLang="en-US"/>
              <a:t>Chroma Subsampling</a:t>
            </a:r>
          </a:p>
        </p:txBody>
      </p:sp>
      <p:sp>
        <p:nvSpPr>
          <p:cNvPr id="75779" name="Content Placeholder 2">
            <a:extLst>
              <a:ext uri="{FF2B5EF4-FFF2-40B4-BE49-F238E27FC236}">
                <a16:creationId xmlns:a16="http://schemas.microsoft.com/office/drawing/2014/main" id="{04919F10-6A3C-4586-8796-06C6D4CB7FC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68313" y="1052513"/>
            <a:ext cx="8496300" cy="5400675"/>
          </a:xfrm>
        </p:spPr>
        <p:txBody>
          <a:bodyPr/>
          <a:lstStyle/>
          <a:p>
            <a:pPr>
              <a:defRPr/>
            </a:pPr>
            <a:r>
              <a:rPr lang="en-US" altLang="en-US" sz="1800" dirty="0"/>
              <a:t>A method that stores an image's (or video frame's) </a:t>
            </a:r>
            <a:r>
              <a:rPr lang="en-US" altLang="en-US" sz="1800" dirty="0" err="1">
                <a:solidFill>
                  <a:schemeClr val="accent1">
                    <a:lumMod val="75000"/>
                  </a:schemeClr>
                </a:solidFill>
              </a:rPr>
              <a:t>colour</a:t>
            </a:r>
            <a:r>
              <a:rPr lang="en-US" altLang="en-US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en-US" sz="1800" dirty="0"/>
              <a:t>information at </a:t>
            </a:r>
            <a:r>
              <a:rPr lang="en-US" altLang="en-US" sz="1800" dirty="0">
                <a:solidFill>
                  <a:schemeClr val="accent1">
                    <a:lumMod val="75000"/>
                  </a:schemeClr>
                </a:solidFill>
              </a:rPr>
              <a:t>lower resolution </a:t>
            </a:r>
            <a:r>
              <a:rPr lang="en-US" altLang="en-US" sz="1800" dirty="0"/>
              <a:t>than its </a:t>
            </a:r>
            <a:r>
              <a:rPr lang="en-US" altLang="en-US" sz="1800" dirty="0">
                <a:solidFill>
                  <a:schemeClr val="accent1">
                    <a:lumMod val="75000"/>
                  </a:schemeClr>
                </a:solidFill>
              </a:rPr>
              <a:t>intensity </a:t>
            </a:r>
            <a:r>
              <a:rPr lang="en-US" altLang="en-US" sz="1800" dirty="0"/>
              <a:t>information.</a:t>
            </a:r>
          </a:p>
          <a:p>
            <a:pPr lvl="1">
              <a:defRPr/>
            </a:pPr>
            <a:r>
              <a:rPr lang="en-US" altLang="en-US" sz="1800" dirty="0"/>
              <a:t>Main Application: COMPRESSION</a:t>
            </a:r>
          </a:p>
          <a:p>
            <a:pPr lvl="1">
              <a:defRPr/>
            </a:pPr>
            <a:r>
              <a:rPr lang="en-US" altLang="en-US" sz="1800" dirty="0"/>
              <a:t>Used in JPEG Image and MPEG Video Compression</a:t>
            </a:r>
          </a:p>
          <a:p>
            <a:pPr lvl="2">
              <a:defRPr/>
            </a:pPr>
            <a:r>
              <a:rPr lang="en-US" altLang="en-US" sz="1800" dirty="0"/>
              <a:t>One (of two) primary </a:t>
            </a:r>
            <a:r>
              <a:rPr lang="en-US" altLang="en-US" sz="1800" dirty="0" err="1"/>
              <a:t>Lossy</a:t>
            </a:r>
            <a:r>
              <a:rPr lang="en-US" altLang="en-US" sz="1800" dirty="0"/>
              <a:t> sources.</a:t>
            </a:r>
            <a:endParaRPr lang="ro-RO" altLang="en-US" sz="1800" dirty="0"/>
          </a:p>
          <a:p>
            <a:pPr>
              <a:defRPr/>
            </a:pPr>
            <a:endParaRPr lang="ro-RO" altLang="en-US" sz="1800" dirty="0"/>
          </a:p>
          <a:p>
            <a:pPr>
              <a:defRPr/>
            </a:pPr>
            <a:r>
              <a:rPr lang="en-US" altLang="en-US" sz="1800" dirty="0"/>
              <a:t>Exploit traits of Human visual system (HVS)</a:t>
            </a:r>
            <a:endParaRPr lang="ro-RO" altLang="en-US" sz="1800" dirty="0"/>
          </a:p>
          <a:p>
            <a:pPr lvl="1">
              <a:defRPr/>
            </a:pPr>
            <a:r>
              <a:rPr lang="en-US" sz="1800" dirty="0"/>
              <a:t>HVS more sensitive to variations in brightness than</a:t>
            </a:r>
            <a:r>
              <a:rPr lang="ro-RO" sz="1800" dirty="0"/>
              <a:t> </a:t>
            </a:r>
            <a:r>
              <a:rPr lang="ro-RO" sz="1800" dirty="0" err="1"/>
              <a:t>colour</a:t>
            </a:r>
            <a:r>
              <a:rPr lang="ro-RO" sz="1800" dirty="0"/>
              <a:t>.</a:t>
            </a:r>
          </a:p>
          <a:p>
            <a:pPr lvl="1">
              <a:defRPr/>
            </a:pPr>
            <a:r>
              <a:rPr lang="en-US" sz="1800" dirty="0"/>
              <a:t>So devote more bandwidth to Y than the color di</a:t>
            </a:r>
            <a:r>
              <a:rPr lang="ro-RO" sz="1800" dirty="0"/>
              <a:t>ff</a:t>
            </a:r>
            <a:r>
              <a:rPr lang="en-US" sz="1800" dirty="0" err="1"/>
              <a:t>erence</a:t>
            </a:r>
            <a:r>
              <a:rPr lang="ro-RO" sz="1800" dirty="0"/>
              <a:t> </a:t>
            </a:r>
            <a:r>
              <a:rPr lang="ro-RO" sz="1800" dirty="0" err="1"/>
              <a:t>components</a:t>
            </a:r>
            <a:r>
              <a:rPr lang="ro-RO" sz="1800" dirty="0"/>
              <a:t> Cr/I </a:t>
            </a:r>
            <a:r>
              <a:rPr lang="ro-RO" sz="1800" dirty="0" err="1"/>
              <a:t>and</a:t>
            </a:r>
            <a:r>
              <a:rPr lang="ro-RO" sz="1800" dirty="0"/>
              <a:t> </a:t>
            </a:r>
            <a:r>
              <a:rPr lang="ro-RO" sz="1800" dirty="0" err="1"/>
              <a:t>Cb</a:t>
            </a:r>
            <a:r>
              <a:rPr lang="ro-RO" sz="1800" dirty="0"/>
              <a:t>/Q.</a:t>
            </a:r>
          </a:p>
          <a:p>
            <a:pPr lvl="2">
              <a:defRPr/>
            </a:pPr>
            <a:r>
              <a:rPr lang="en-US" sz="1800" dirty="0"/>
              <a:t>HVS is less sensitive to the position and motion of color</a:t>
            </a:r>
            <a:r>
              <a:rPr lang="ro-RO" sz="1800" dirty="0"/>
              <a:t> </a:t>
            </a:r>
            <a:r>
              <a:rPr lang="ro-RO" sz="1800" dirty="0" err="1"/>
              <a:t>than</a:t>
            </a:r>
            <a:r>
              <a:rPr lang="ro-RO" sz="1800" dirty="0"/>
              <a:t> </a:t>
            </a:r>
            <a:r>
              <a:rPr lang="ro-RO" sz="1800" dirty="0" err="1"/>
              <a:t>luminance</a:t>
            </a:r>
            <a:endParaRPr lang="ro-RO" sz="1800" dirty="0"/>
          </a:p>
          <a:p>
            <a:pPr lvl="2">
              <a:defRPr/>
            </a:pPr>
            <a:r>
              <a:rPr lang="en-US" sz="1800" dirty="0"/>
              <a:t>Bandwidth can be </a:t>
            </a:r>
            <a:r>
              <a:rPr lang="en-US" sz="1800" dirty="0" err="1"/>
              <a:t>optimised</a:t>
            </a:r>
            <a:r>
              <a:rPr lang="en-US" sz="1800" dirty="0"/>
              <a:t> by storing more</a:t>
            </a:r>
            <a:r>
              <a:rPr lang="ro-RO" sz="1800" dirty="0"/>
              <a:t> </a:t>
            </a:r>
            <a:r>
              <a:rPr lang="en-US" sz="1800" dirty="0"/>
              <a:t>luminance detail than color detail.</a:t>
            </a:r>
          </a:p>
          <a:p>
            <a:pPr lvl="1">
              <a:defRPr/>
            </a:pPr>
            <a:r>
              <a:rPr lang="en-US" sz="1800" dirty="0"/>
              <a:t>Reduction results in almost no perceivable visual</a:t>
            </a:r>
            <a:r>
              <a:rPr lang="ro-RO" sz="1800" dirty="0"/>
              <a:t> </a:t>
            </a:r>
            <a:r>
              <a:rPr lang="ro-RO" sz="1800" dirty="0" err="1"/>
              <a:t>difference</a:t>
            </a:r>
            <a:r>
              <a:rPr lang="ro-RO" sz="1800" dirty="0"/>
              <a:t>.</a:t>
            </a:r>
            <a:endParaRPr lang="ro-RO" altLang="en-US" sz="1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763651-A746-44C9-9152-CD7889A0E8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Curs </a:t>
            </a:r>
            <a:r>
              <a:rPr lang="ro-RO"/>
              <a:t>2</a:t>
            </a:r>
            <a:r>
              <a:rPr lang="pt-BR"/>
              <a:t> - SACCDMM - Master, Sem I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61AFCA-9A27-4B24-91C9-9AC7F46154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62DCBC-889C-4816-AE84-EB51B687D699}" type="slidenum">
              <a:rPr lang="en-US" altLang="ro-RO" smtClean="0"/>
              <a:pPr>
                <a:defRPr/>
              </a:pPr>
              <a:t>51</a:t>
            </a:fld>
            <a:r>
              <a:rPr lang="en-US" altLang="ro-RO"/>
              <a:t> </a:t>
            </a:r>
            <a:endParaRPr lang="en-US" altLang="ro-RO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>
            <a:extLst>
              <a:ext uri="{FF2B5EF4-FFF2-40B4-BE49-F238E27FC236}">
                <a16:creationId xmlns:a16="http://schemas.microsoft.com/office/drawing/2014/main" id="{684CF6FC-113F-477B-B334-3F62568CC78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68313" y="188913"/>
            <a:ext cx="8567737" cy="8493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o-RO" altLang="ro-RO"/>
              <a:t>How to Chroma Subsample?</a:t>
            </a:r>
            <a:endParaRPr lang="en-US" altLang="en-US"/>
          </a:p>
        </p:txBody>
      </p:sp>
      <p:sp>
        <p:nvSpPr>
          <p:cNvPr id="74755" name="Content Placeholder 2">
            <a:extLst>
              <a:ext uri="{FF2B5EF4-FFF2-40B4-BE49-F238E27FC236}">
                <a16:creationId xmlns:a16="http://schemas.microsoft.com/office/drawing/2014/main" id="{7223CDD8-C67B-4B7E-A944-A18AB681DF5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68313" y="1052513"/>
            <a:ext cx="8496300" cy="5400675"/>
          </a:xfrm>
        </p:spPr>
        <p:txBody>
          <a:bodyPr/>
          <a:lstStyle/>
          <a:p>
            <a:r>
              <a:rPr lang="en-US" altLang="ro-RO" sz="1600" dirty="0"/>
              <a:t>Operate on color di</a:t>
            </a:r>
            <a:r>
              <a:rPr lang="ro-RO" altLang="ro-RO" sz="1600" dirty="0"/>
              <a:t>ff</a:t>
            </a:r>
            <a:r>
              <a:rPr lang="en-US" altLang="ro-RO" sz="1600" dirty="0" err="1"/>
              <a:t>erence</a:t>
            </a:r>
            <a:r>
              <a:rPr lang="en-US" altLang="ro-RO" sz="1600" dirty="0"/>
              <a:t> components</a:t>
            </a:r>
            <a:r>
              <a:rPr lang="ro-RO" altLang="ro-RO" sz="1600" dirty="0"/>
              <a:t> - t</a:t>
            </a:r>
            <a:r>
              <a:rPr lang="en-US" altLang="ro-RO" sz="1600" dirty="0"/>
              <a:t>he signal is divided into:</a:t>
            </a:r>
          </a:p>
          <a:p>
            <a:pPr lvl="2"/>
            <a:r>
              <a:rPr lang="en-US" altLang="ro-RO" sz="1600" dirty="0" err="1"/>
              <a:t>Luma</a:t>
            </a:r>
            <a:r>
              <a:rPr lang="en-US" altLang="ro-RO" sz="1600" dirty="0"/>
              <a:t> (Y): the intensity component and</a:t>
            </a:r>
          </a:p>
          <a:p>
            <a:pPr lvl="2"/>
            <a:r>
              <a:rPr lang="en-US" altLang="ro-RO" sz="1600" dirty="0"/>
              <a:t>Chroma: two color di</a:t>
            </a:r>
            <a:r>
              <a:rPr lang="ro-RO" altLang="ro-RO" sz="1600" dirty="0"/>
              <a:t>ff</a:t>
            </a:r>
            <a:r>
              <a:rPr lang="en-US" altLang="ro-RO" sz="1600" dirty="0" err="1"/>
              <a:t>erence</a:t>
            </a:r>
            <a:r>
              <a:rPr lang="en-US" altLang="ro-RO" sz="1600" dirty="0"/>
              <a:t> components which we</a:t>
            </a:r>
            <a:r>
              <a:rPr lang="ro-RO" altLang="ro-RO" sz="1600" dirty="0"/>
              <a:t> </a:t>
            </a:r>
            <a:r>
              <a:rPr lang="en-US" altLang="ro-RO" sz="1600" dirty="0"/>
              <a:t>subsample in some way to reduce its bandwidth</a:t>
            </a:r>
            <a:endParaRPr lang="ro-RO" altLang="ro-RO" sz="1600" dirty="0"/>
          </a:p>
          <a:p>
            <a:endParaRPr lang="ro-RO" altLang="ro-RO" sz="1600" dirty="0"/>
          </a:p>
          <a:p>
            <a:r>
              <a:rPr lang="en-US" altLang="ro-RO" sz="1600" dirty="0"/>
              <a:t>How to subsample for chrominance?</a:t>
            </a:r>
          </a:p>
          <a:p>
            <a:pPr lvl="1"/>
            <a:r>
              <a:rPr lang="en-US" altLang="ro-RO" sz="1600" dirty="0"/>
              <a:t>The subsampling scheme is commonly expressed as a three</a:t>
            </a:r>
            <a:r>
              <a:rPr lang="ro-RO" altLang="ro-RO" sz="1600" dirty="0"/>
              <a:t> part </a:t>
            </a:r>
            <a:r>
              <a:rPr lang="ro-RO" altLang="ro-RO" sz="1600" dirty="0" err="1"/>
              <a:t>ratio</a:t>
            </a:r>
            <a:r>
              <a:rPr lang="ro-RO" altLang="ro-RO" sz="1600" dirty="0"/>
              <a:t> </a:t>
            </a:r>
          </a:p>
          <a:p>
            <a:pPr marL="319088" lvl="1" indent="0">
              <a:buNone/>
            </a:pPr>
            <a:r>
              <a:rPr lang="ro-RO" altLang="ro-RO" sz="1600" dirty="0"/>
              <a:t>  (e.g. 4:2:2)</a:t>
            </a:r>
          </a:p>
          <a:p>
            <a:pPr marL="319088" lvl="1" indent="0">
              <a:buNone/>
            </a:pPr>
            <a:endParaRPr lang="ro-RO" altLang="en-US" sz="1600" dirty="0"/>
          </a:p>
          <a:p>
            <a:r>
              <a:rPr lang="ro-RO" altLang="ro-RO" sz="1600" dirty="0" err="1"/>
              <a:t>Chroma</a:t>
            </a:r>
            <a:r>
              <a:rPr lang="ro-RO" altLang="ro-RO" sz="1600" dirty="0"/>
              <a:t> </a:t>
            </a:r>
            <a:r>
              <a:rPr lang="ro-RO" altLang="ro-RO" sz="1600" dirty="0" err="1"/>
              <a:t>Subsample</a:t>
            </a:r>
            <a:r>
              <a:rPr lang="ro-RO" altLang="ro-RO" sz="1600" dirty="0"/>
              <a:t> 3 Part </a:t>
            </a:r>
            <a:r>
              <a:rPr lang="ro-RO" altLang="ro-RO" sz="1600" dirty="0" err="1"/>
              <a:t>Ratio</a:t>
            </a:r>
            <a:r>
              <a:rPr lang="ro-RO" altLang="ro-RO" sz="1600" dirty="0"/>
              <a:t> - </a:t>
            </a:r>
            <a:r>
              <a:rPr lang="en-US" altLang="ro-RO" sz="1600" dirty="0"/>
              <a:t>Each part is respectively:</a:t>
            </a:r>
          </a:p>
          <a:p>
            <a:pPr marL="776288" lvl="1" indent="-457200">
              <a:buFont typeface="Arial" panose="020B0604020202020204" pitchFamily="34" charset="0"/>
              <a:buAutoNum type="arabicPeriod"/>
            </a:pPr>
            <a:r>
              <a:rPr lang="ro-RO" altLang="ro-RO" sz="1600" dirty="0" err="1"/>
              <a:t>Luma</a:t>
            </a:r>
            <a:r>
              <a:rPr lang="ro-RO" altLang="ro-RO" sz="1600" dirty="0"/>
              <a:t> (Y) or </a:t>
            </a:r>
            <a:r>
              <a:rPr lang="ro-RO" altLang="ro-RO" sz="1600" dirty="0" err="1"/>
              <a:t>Red</a:t>
            </a:r>
            <a:r>
              <a:rPr lang="ro-RO" altLang="ro-RO" sz="1600" dirty="0"/>
              <a:t> (R): </a:t>
            </a:r>
            <a:r>
              <a:rPr lang="ro-RO" altLang="ro-RO" sz="1600" dirty="0" err="1"/>
              <a:t>Horizontal</a:t>
            </a:r>
            <a:r>
              <a:rPr lang="ro-RO" altLang="ro-RO" sz="1600" dirty="0"/>
              <a:t> </a:t>
            </a:r>
            <a:r>
              <a:rPr lang="ro-RO" altLang="ro-RO" sz="1600" dirty="0" err="1"/>
              <a:t>sampling</a:t>
            </a:r>
            <a:r>
              <a:rPr lang="ro-RO" altLang="ro-RO" sz="1600" dirty="0"/>
              <a:t> </a:t>
            </a:r>
            <a:r>
              <a:rPr lang="ro-RO" altLang="ro-RO" sz="1600" dirty="0" err="1"/>
              <a:t>reference</a:t>
            </a:r>
            <a:r>
              <a:rPr lang="ro-RO" altLang="ro-RO" sz="1600" dirty="0"/>
              <a:t> </a:t>
            </a:r>
            <a:r>
              <a:rPr lang="en-US" altLang="ro-RO" sz="1600" dirty="0"/>
              <a:t>(originally, as a multiple of 3.579 MHz in the NTSC</a:t>
            </a:r>
            <a:r>
              <a:rPr lang="ro-RO" altLang="ro-RO" sz="1600" dirty="0"/>
              <a:t> </a:t>
            </a:r>
            <a:r>
              <a:rPr lang="en-US" altLang="ro-RO" sz="1600" dirty="0"/>
              <a:t>analog television system | rounded to 4)</a:t>
            </a:r>
          </a:p>
          <a:p>
            <a:pPr marL="776288" lvl="1" indent="-457200">
              <a:buFont typeface="Arial" panose="020B0604020202020204" pitchFamily="34" charset="0"/>
              <a:buAutoNum type="arabicPeriod"/>
            </a:pPr>
            <a:r>
              <a:rPr lang="ro-RO" altLang="ro-RO" sz="1600" dirty="0"/>
              <a:t>Cr/I/G: </a:t>
            </a:r>
            <a:r>
              <a:rPr lang="ro-RO" altLang="ro-RO" sz="1600" dirty="0" err="1"/>
              <a:t>Horizontal</a:t>
            </a:r>
            <a:r>
              <a:rPr lang="ro-RO" altLang="ro-RO" sz="1600" dirty="0"/>
              <a:t> factor (relative </a:t>
            </a:r>
            <a:r>
              <a:rPr lang="ro-RO" altLang="ro-RO" sz="1600" dirty="0" err="1"/>
              <a:t>to</a:t>
            </a:r>
            <a:r>
              <a:rPr lang="ro-RO" altLang="ro-RO" sz="1600" dirty="0"/>
              <a:t> </a:t>
            </a:r>
            <a:r>
              <a:rPr lang="ro-RO" altLang="ro-RO" sz="1600" dirty="0" err="1"/>
              <a:t>first</a:t>
            </a:r>
            <a:r>
              <a:rPr lang="ro-RO" altLang="ro-RO" sz="1600" dirty="0"/>
              <a:t> digit)</a:t>
            </a:r>
          </a:p>
          <a:p>
            <a:pPr marL="776288" lvl="1" indent="-457200">
              <a:buFont typeface="Arial" panose="020B0604020202020204" pitchFamily="34" charset="0"/>
              <a:buAutoNum type="arabicPeriod"/>
            </a:pPr>
            <a:r>
              <a:rPr lang="en-US" altLang="ro-RO" sz="1600" dirty="0" err="1"/>
              <a:t>Cb</a:t>
            </a:r>
            <a:r>
              <a:rPr lang="en-US" altLang="ro-RO" sz="1600" dirty="0"/>
              <a:t>/Q/B: Horizontal factor (relative to </a:t>
            </a:r>
            <a:r>
              <a:rPr lang="ro-RO" altLang="ro-RO" sz="1600" dirty="0"/>
              <a:t>fi</a:t>
            </a:r>
            <a:r>
              <a:rPr lang="en-US" altLang="ro-RO" sz="1600" dirty="0" err="1"/>
              <a:t>rst</a:t>
            </a:r>
            <a:r>
              <a:rPr lang="en-US" altLang="ro-RO" sz="1600" dirty="0"/>
              <a:t> digit),</a:t>
            </a:r>
            <a:r>
              <a:rPr lang="ro-RO" altLang="ro-RO" sz="1600" dirty="0"/>
              <a:t> </a:t>
            </a:r>
            <a:r>
              <a:rPr lang="ro-RO" altLang="ro-RO" sz="1600" dirty="0" err="1"/>
              <a:t>except</a:t>
            </a:r>
            <a:r>
              <a:rPr lang="ro-RO" altLang="ro-RO" sz="1600" dirty="0"/>
              <a:t> </a:t>
            </a:r>
            <a:r>
              <a:rPr lang="ro-RO" altLang="ro-RO" sz="1600" dirty="0" err="1"/>
              <a:t>when</a:t>
            </a:r>
            <a:r>
              <a:rPr lang="ro-RO" altLang="ro-RO" sz="1600" dirty="0"/>
              <a:t> zero.</a:t>
            </a:r>
          </a:p>
          <a:p>
            <a:pPr lvl="2"/>
            <a:r>
              <a:rPr lang="ro-RO" altLang="ro-RO" sz="1600" dirty="0"/>
              <a:t>Zero </a:t>
            </a:r>
            <a:r>
              <a:rPr lang="ro-RO" altLang="ro-RO" sz="1600" dirty="0" err="1"/>
              <a:t>indicates</a:t>
            </a:r>
            <a:r>
              <a:rPr lang="ro-RO" altLang="ro-RO" sz="1600" dirty="0"/>
              <a:t> </a:t>
            </a:r>
            <a:r>
              <a:rPr lang="ro-RO" altLang="ro-RO" sz="1600" dirty="0" err="1"/>
              <a:t>that</a:t>
            </a:r>
            <a:r>
              <a:rPr lang="ro-RO" altLang="ro-RO" sz="1600" dirty="0"/>
              <a:t> </a:t>
            </a:r>
            <a:r>
              <a:rPr lang="ro-RO" altLang="ro-RO" sz="1600" dirty="0" err="1"/>
              <a:t>Cb</a:t>
            </a:r>
            <a:r>
              <a:rPr lang="ro-RO" altLang="ro-RO" sz="1600" dirty="0"/>
              <a:t> (Q/B) </a:t>
            </a:r>
            <a:r>
              <a:rPr lang="ro-RO" altLang="ro-RO" sz="1600" dirty="0" err="1"/>
              <a:t>horizontal</a:t>
            </a:r>
            <a:r>
              <a:rPr lang="ro-RO" altLang="ro-RO" sz="1600" dirty="0"/>
              <a:t> factor </a:t>
            </a:r>
            <a:r>
              <a:rPr lang="ro-RO" altLang="ro-RO" sz="1600" dirty="0" err="1"/>
              <a:t>is</a:t>
            </a:r>
            <a:r>
              <a:rPr lang="ro-RO" altLang="ro-RO" sz="1600" dirty="0"/>
              <a:t> </a:t>
            </a:r>
            <a:r>
              <a:rPr lang="en-US" altLang="ro-RO" sz="1600" dirty="0"/>
              <a:t>equal to second digit, and,</a:t>
            </a:r>
          </a:p>
          <a:p>
            <a:pPr lvl="3"/>
            <a:r>
              <a:rPr lang="en-US" altLang="ro-RO" sz="1600" dirty="0"/>
              <a:t>Both Cr (I/G) and </a:t>
            </a:r>
            <a:r>
              <a:rPr lang="en-US" altLang="ro-RO" sz="1600" dirty="0" err="1"/>
              <a:t>Cb</a:t>
            </a:r>
            <a:r>
              <a:rPr lang="en-US" altLang="ro-RO" sz="1600" dirty="0"/>
              <a:t> (</a:t>
            </a:r>
            <a:r>
              <a:rPr lang="en-US" altLang="ro-RO" sz="1600" dirty="0" err="1"/>
              <a:t>Qb</a:t>
            </a:r>
            <a:r>
              <a:rPr lang="en-US" altLang="ro-RO" sz="1600" dirty="0"/>
              <a:t>) are subsampled 2:1</a:t>
            </a:r>
            <a:r>
              <a:rPr lang="ro-RO" altLang="ro-RO" sz="1600" dirty="0"/>
              <a:t> </a:t>
            </a:r>
            <a:r>
              <a:rPr lang="ro-RO" altLang="ro-RO" sz="1600" dirty="0" err="1"/>
              <a:t>vertically</a:t>
            </a:r>
            <a:r>
              <a:rPr lang="ro-RO" altLang="ro-RO" sz="1600" dirty="0"/>
              <a:t>.</a:t>
            </a:r>
            <a:endParaRPr lang="en-US" altLang="en-US" sz="1600" dirty="0"/>
          </a:p>
          <a:p>
            <a:pPr marL="319088" lvl="1" indent="0">
              <a:buNone/>
            </a:pPr>
            <a:endParaRPr lang="en-US" altLang="en-US" sz="16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1C5545-FCFE-436E-9DAA-33BDA4D35D4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Curs </a:t>
            </a:r>
            <a:r>
              <a:rPr lang="ro-RO"/>
              <a:t>2</a:t>
            </a:r>
            <a:r>
              <a:rPr lang="pt-BR"/>
              <a:t> - SACCDMM - Master, Sem I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B7F2C5-9B39-4F59-B443-78DC050BCA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62DCBC-889C-4816-AE84-EB51B687D699}" type="slidenum">
              <a:rPr lang="en-US" altLang="ro-RO" smtClean="0"/>
              <a:pPr>
                <a:defRPr/>
              </a:pPr>
              <a:t>52</a:t>
            </a:fld>
            <a:r>
              <a:rPr lang="en-US" altLang="ro-RO"/>
              <a:t> </a:t>
            </a:r>
            <a:endParaRPr lang="en-US" altLang="ro-RO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>
            <a:extLst>
              <a:ext uri="{FF2B5EF4-FFF2-40B4-BE49-F238E27FC236}">
                <a16:creationId xmlns:a16="http://schemas.microsoft.com/office/drawing/2014/main" id="{FEDBF06F-A654-44E0-9BE4-871CBEE018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68313" y="188913"/>
            <a:ext cx="8567737" cy="8493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o-RO" altLang="ro-RO"/>
              <a:t>Chroma Subsampling Examples</a:t>
            </a:r>
            <a:endParaRPr lang="en-US" altLang="en-US"/>
          </a:p>
        </p:txBody>
      </p:sp>
      <p:sp>
        <p:nvSpPr>
          <p:cNvPr id="76803" name="Content Placeholder 2">
            <a:extLst>
              <a:ext uri="{FF2B5EF4-FFF2-40B4-BE49-F238E27FC236}">
                <a16:creationId xmlns:a16="http://schemas.microsoft.com/office/drawing/2014/main" id="{07E39DE6-04AC-49F6-A9A3-4EE7E4D19F2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68313" y="1052513"/>
            <a:ext cx="8496300" cy="5400675"/>
          </a:xfrm>
        </p:spPr>
        <p:txBody>
          <a:bodyPr/>
          <a:lstStyle/>
          <a:p>
            <a:pPr marL="0" indent="0">
              <a:buNone/>
            </a:pPr>
            <a:endParaRPr lang="en-US" altLang="en-US" dirty="0"/>
          </a:p>
        </p:txBody>
      </p:sp>
      <p:pic>
        <p:nvPicPr>
          <p:cNvPr id="76807" name="Picture 6">
            <a:extLst>
              <a:ext uri="{FF2B5EF4-FFF2-40B4-BE49-F238E27FC236}">
                <a16:creationId xmlns:a16="http://schemas.microsoft.com/office/drawing/2014/main" id="{FC0D366E-8A9E-4ACA-B0C7-48EDA1D1B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37"/>
          <a:stretch>
            <a:fillRect/>
          </a:stretch>
        </p:blipFill>
        <p:spPr bwMode="auto">
          <a:xfrm>
            <a:off x="539552" y="1135886"/>
            <a:ext cx="8136135" cy="5339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936FD5-89F9-45D4-9617-7B003E120FC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Curs </a:t>
            </a:r>
            <a:r>
              <a:rPr lang="ro-RO"/>
              <a:t>2</a:t>
            </a:r>
            <a:r>
              <a:rPr lang="pt-BR"/>
              <a:t> - SACCDMM - Master, Sem I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B3522-3827-401F-91F8-4D707E3C58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62DCBC-889C-4816-AE84-EB51B687D699}" type="slidenum">
              <a:rPr lang="en-US" altLang="ro-RO" smtClean="0"/>
              <a:pPr>
                <a:defRPr/>
              </a:pPr>
              <a:t>53</a:t>
            </a:fld>
            <a:r>
              <a:rPr lang="en-US" altLang="ro-RO"/>
              <a:t> </a:t>
            </a:r>
            <a:endParaRPr lang="en-US" altLang="ro-RO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>
            <a:extLst>
              <a:ext uri="{FF2B5EF4-FFF2-40B4-BE49-F238E27FC236}">
                <a16:creationId xmlns:a16="http://schemas.microsoft.com/office/drawing/2014/main" id="{4CAD7E58-5057-4DFD-9818-31F741114AA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68313" y="188913"/>
            <a:ext cx="8567737" cy="8493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ro-RO"/>
              <a:t>Chroma Subsampling: How to Compute?</a:t>
            </a:r>
            <a:endParaRPr lang="en-US" altLang="en-US"/>
          </a:p>
        </p:txBody>
      </p:sp>
      <p:sp>
        <p:nvSpPr>
          <p:cNvPr id="80899" name="Content Placeholder 2">
            <a:extLst>
              <a:ext uri="{FF2B5EF4-FFF2-40B4-BE49-F238E27FC236}">
                <a16:creationId xmlns:a16="http://schemas.microsoft.com/office/drawing/2014/main" id="{A3BF9335-CF85-49E6-A71B-D85012926EB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68313" y="1052513"/>
            <a:ext cx="8496300" cy="5400675"/>
          </a:xfrm>
        </p:spPr>
        <p:txBody>
          <a:bodyPr/>
          <a:lstStyle/>
          <a:p>
            <a:pPr>
              <a:defRPr/>
            </a:pPr>
            <a:r>
              <a:rPr lang="en-GB" sz="2000" dirty="0"/>
              <a:t>Simple Image sub-sampling:</a:t>
            </a:r>
          </a:p>
          <a:p>
            <a:pPr lvl="1">
              <a:defRPr/>
            </a:pPr>
            <a:r>
              <a:rPr lang="en-GB" sz="2000" dirty="0"/>
              <a:t>Simply different frequency sampling of digitised signal</a:t>
            </a:r>
          </a:p>
          <a:p>
            <a:pPr lvl="1">
              <a:defRPr/>
            </a:pPr>
            <a:r>
              <a:rPr lang="en-GB" sz="2000" dirty="0"/>
              <a:t>Digital Subsampling: For 4:4:4, 4:2:2 and 4:1:1</a:t>
            </a:r>
          </a:p>
          <a:p>
            <a:pPr marL="319088" lvl="1" indent="0">
              <a:buFont typeface="Wingdings 2" panose="05020102010507070707" pitchFamily="18" charset="2"/>
              <a:buNone/>
              <a:defRPr/>
            </a:pPr>
            <a:r>
              <a:rPr lang="en-GB" sz="2000" dirty="0"/>
              <a:t>Perform 2x2 (or 1x2, or 1x4) chroma subsampling</a:t>
            </a:r>
          </a:p>
          <a:p>
            <a:pPr lvl="2">
              <a:defRPr/>
            </a:pPr>
            <a:r>
              <a:rPr lang="en-GB" dirty="0"/>
              <a:t>Subsample horizontal and, where applicable, vertical directions</a:t>
            </a:r>
          </a:p>
          <a:p>
            <a:pPr lvl="2">
              <a:defRPr/>
            </a:pPr>
            <a:r>
              <a:rPr lang="en-GB" dirty="0"/>
              <a:t>i.e. Choose every second, fourth pixel value.</a:t>
            </a:r>
          </a:p>
        </p:txBody>
      </p:sp>
      <p:pic>
        <p:nvPicPr>
          <p:cNvPr id="77831" name="Picture 6">
            <a:extLst>
              <a:ext uri="{FF2B5EF4-FFF2-40B4-BE49-F238E27FC236}">
                <a16:creationId xmlns:a16="http://schemas.microsoft.com/office/drawing/2014/main" id="{3ABF4166-73F8-4906-868A-ED4BF8DAB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92"/>
          <a:stretch>
            <a:fillRect/>
          </a:stretch>
        </p:blipFill>
        <p:spPr bwMode="auto">
          <a:xfrm>
            <a:off x="107218" y="3752850"/>
            <a:ext cx="7158038" cy="216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32" name="Picture 8">
            <a:extLst>
              <a:ext uri="{FF2B5EF4-FFF2-40B4-BE49-F238E27FC236}">
                <a16:creationId xmlns:a16="http://schemas.microsoft.com/office/drawing/2014/main" id="{FEB5049C-6CE9-45DA-9E00-38A762BE6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50" t="53287" r="31488"/>
          <a:stretch>
            <a:fillRect/>
          </a:stretch>
        </p:blipFill>
        <p:spPr bwMode="auto">
          <a:xfrm>
            <a:off x="7020272" y="3771553"/>
            <a:ext cx="1776412" cy="181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33" name="Picture 1">
            <a:extLst>
              <a:ext uri="{FF2B5EF4-FFF2-40B4-BE49-F238E27FC236}">
                <a16:creationId xmlns:a16="http://schemas.microsoft.com/office/drawing/2014/main" id="{D371C89E-42AC-42A3-9873-3CF346C199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3313"/>
          <a:stretch>
            <a:fillRect/>
          </a:stretch>
        </p:blipFill>
        <p:spPr bwMode="auto">
          <a:xfrm>
            <a:off x="7626350" y="5508972"/>
            <a:ext cx="546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49160B-1E83-4157-B0BB-9080E540001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Curs </a:t>
            </a:r>
            <a:r>
              <a:rPr lang="ro-RO"/>
              <a:t>2</a:t>
            </a:r>
            <a:r>
              <a:rPr lang="pt-BR"/>
              <a:t> - SACCDMM - Master, Sem I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CA9EA3-A8A6-4831-AD5C-405FF76AE5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62DCBC-889C-4816-AE84-EB51B687D699}" type="slidenum">
              <a:rPr lang="en-US" altLang="ro-RO" smtClean="0"/>
              <a:pPr>
                <a:defRPr/>
              </a:pPr>
              <a:t>54</a:t>
            </a:fld>
            <a:r>
              <a:rPr lang="en-US" altLang="ro-RO"/>
              <a:t> </a:t>
            </a:r>
            <a:endParaRPr lang="en-US" altLang="ro-RO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>
            <a:extLst>
              <a:ext uri="{FF2B5EF4-FFF2-40B4-BE49-F238E27FC236}">
                <a16:creationId xmlns:a16="http://schemas.microsoft.com/office/drawing/2014/main" id="{2474F7D8-70CE-4D71-9AF9-41876901C1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68313" y="188913"/>
            <a:ext cx="8567737" cy="8493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Chroma Subsampling: How to Compute?</a:t>
            </a:r>
          </a:p>
        </p:txBody>
      </p:sp>
      <p:sp>
        <p:nvSpPr>
          <p:cNvPr id="78851" name="Content Placeholder 2">
            <a:extLst>
              <a:ext uri="{FF2B5EF4-FFF2-40B4-BE49-F238E27FC236}">
                <a16:creationId xmlns:a16="http://schemas.microsoft.com/office/drawing/2014/main" id="{59AED7D7-F1B7-43EE-876C-3B8D289D5A3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68313" y="1052513"/>
            <a:ext cx="8496300" cy="5400675"/>
          </a:xfrm>
        </p:spPr>
        <p:txBody>
          <a:bodyPr/>
          <a:lstStyle/>
          <a:p>
            <a:r>
              <a:rPr lang="en-US" altLang="en-US"/>
              <a:t>4:2:0 Subsampling:</a:t>
            </a:r>
          </a:p>
          <a:p>
            <a:pPr lvl="1"/>
            <a:r>
              <a:rPr lang="en-US" altLang="en-US"/>
              <a:t>For 4:2:0, Cr and Cb are efectively centred vertically halfway between image rows.:</a:t>
            </a:r>
          </a:p>
          <a:p>
            <a:pPr lvl="1"/>
            <a:r>
              <a:rPr lang="en-US" altLang="en-US"/>
              <a:t>Break the image into 2x2 pixel blocks and</a:t>
            </a:r>
          </a:p>
          <a:p>
            <a:pPr lvl="1"/>
            <a:r>
              <a:rPr lang="en-US" altLang="en-US"/>
              <a:t>Stores the average color information for each 2x2 pixel group.</a:t>
            </a:r>
          </a:p>
        </p:txBody>
      </p:sp>
      <p:pic>
        <p:nvPicPr>
          <p:cNvPr id="78855" name="Picture 8">
            <a:extLst>
              <a:ext uri="{FF2B5EF4-FFF2-40B4-BE49-F238E27FC236}">
                <a16:creationId xmlns:a16="http://schemas.microsoft.com/office/drawing/2014/main" id="{372678FD-42CF-4031-9D47-18D2A7462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50" t="53287" r="31488"/>
          <a:stretch>
            <a:fillRect/>
          </a:stretch>
        </p:blipFill>
        <p:spPr bwMode="auto">
          <a:xfrm>
            <a:off x="4716463" y="3357563"/>
            <a:ext cx="3095625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8E6DC8-008D-47A7-A180-5CDD4A77993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Curs </a:t>
            </a:r>
            <a:r>
              <a:rPr lang="ro-RO"/>
              <a:t>2</a:t>
            </a:r>
            <a:r>
              <a:rPr lang="pt-BR"/>
              <a:t> - SACCDMM - Master, Sem I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DBA0B2-31E4-49F1-9222-97CD4D038E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62DCBC-889C-4816-AE84-EB51B687D699}" type="slidenum">
              <a:rPr lang="en-US" altLang="ro-RO" smtClean="0"/>
              <a:pPr>
                <a:defRPr/>
              </a:pPr>
              <a:t>55</a:t>
            </a:fld>
            <a:r>
              <a:rPr lang="en-US" altLang="ro-RO"/>
              <a:t> </a:t>
            </a:r>
            <a:endParaRPr lang="en-US" altLang="ro-RO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>
            <a:extLst>
              <a:ext uri="{FF2B5EF4-FFF2-40B4-BE49-F238E27FC236}">
                <a16:creationId xmlns:a16="http://schemas.microsoft.com/office/drawing/2014/main" id="{07077055-10C2-419E-AE70-B80AADEB95A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68313" y="188913"/>
            <a:ext cx="8567737" cy="8493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79875" name="Content Placeholder 2">
            <a:extLst>
              <a:ext uri="{FF2B5EF4-FFF2-40B4-BE49-F238E27FC236}">
                <a16:creationId xmlns:a16="http://schemas.microsoft.com/office/drawing/2014/main" id="{6F2D0962-8123-46C5-AB65-D53BC1F7787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68313" y="1052513"/>
            <a:ext cx="8496300" cy="5400675"/>
          </a:xfrm>
        </p:spPr>
        <p:txBody>
          <a:bodyPr/>
          <a:lstStyle/>
          <a:p>
            <a:r>
              <a:rPr lang="en-US" altLang="en-US" dirty="0"/>
              <a:t>This sampling process introduces two kinds of errors:</a:t>
            </a:r>
          </a:p>
          <a:p>
            <a:endParaRPr lang="en-US" altLang="en-US" dirty="0"/>
          </a:p>
          <a:p>
            <a:pPr lvl="1"/>
            <a:r>
              <a:rPr lang="en-US" altLang="en-US" dirty="0"/>
              <a:t>A minor problem is that </a:t>
            </a:r>
            <a:r>
              <a:rPr lang="en-US" altLang="en-US" dirty="0" err="1"/>
              <a:t>colour</a:t>
            </a:r>
            <a:r>
              <a:rPr lang="en-US" altLang="en-US"/>
              <a:t> is typically stored at only half the horizontal and vertical resolution as the original image - subsampling.</a:t>
            </a:r>
          </a:p>
          <a:p>
            <a:pPr lvl="2"/>
            <a:r>
              <a:rPr lang="en-US" altLang="en-US" dirty="0"/>
              <a:t>This is not a real problem:</a:t>
            </a:r>
          </a:p>
          <a:p>
            <a:pPr lvl="3"/>
            <a:r>
              <a:rPr lang="en-US" altLang="en-US" dirty="0"/>
              <a:t>Recall: The human eye has lower resolving power for </a:t>
            </a:r>
            <a:r>
              <a:rPr lang="en-US" altLang="en-US" dirty="0" err="1"/>
              <a:t>colour</a:t>
            </a:r>
            <a:r>
              <a:rPr lang="en-US" altLang="en-US" dirty="0"/>
              <a:t> than for intensity.</a:t>
            </a:r>
          </a:p>
          <a:p>
            <a:pPr lvl="3"/>
            <a:r>
              <a:rPr lang="en-US" altLang="en-US" dirty="0"/>
              <a:t>Nearly all digital cameras have lower resolution for </a:t>
            </a:r>
            <a:r>
              <a:rPr lang="en-US" altLang="en-US" dirty="0" err="1"/>
              <a:t>colour</a:t>
            </a:r>
            <a:r>
              <a:rPr lang="en-US" altLang="en-US" dirty="0"/>
              <a:t> than for intensity, so there is no high resolution </a:t>
            </a:r>
            <a:r>
              <a:rPr lang="en-US" altLang="en-US" dirty="0" err="1"/>
              <a:t>colour</a:t>
            </a:r>
            <a:r>
              <a:rPr lang="en-US" altLang="en-US" dirty="0"/>
              <a:t> information present in digital camera images.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6625E5-185E-4349-B1A0-1080E063831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Curs </a:t>
            </a:r>
            <a:r>
              <a:rPr lang="ro-RO"/>
              <a:t>2</a:t>
            </a:r>
            <a:r>
              <a:rPr lang="pt-BR"/>
              <a:t> - SACCDMM - Master, Sem I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8FD841-FBC5-45A8-BC28-8B39C0182C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62DCBC-889C-4816-AE84-EB51B687D699}" type="slidenum">
              <a:rPr lang="en-US" altLang="ro-RO" smtClean="0"/>
              <a:pPr>
                <a:defRPr/>
              </a:pPr>
              <a:t>56</a:t>
            </a:fld>
            <a:r>
              <a:rPr lang="en-US" altLang="ro-RO"/>
              <a:t> </a:t>
            </a:r>
            <a:endParaRPr lang="en-US" altLang="ro-RO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>
            <a:extLst>
              <a:ext uri="{FF2B5EF4-FFF2-40B4-BE49-F238E27FC236}">
                <a16:creationId xmlns:a16="http://schemas.microsoft.com/office/drawing/2014/main" id="{F177C035-5BC7-4FFB-87B9-F497E2DF507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79388" y="333375"/>
            <a:ext cx="8856662" cy="7048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o-RO" altLang="ro-RO" sz="2800"/>
              <a:t>Chroma Subsampling Errors - </a:t>
            </a:r>
            <a:r>
              <a:rPr lang="en-US" altLang="en-US" sz="2800"/>
              <a:t>Integer Rounding Errors</a:t>
            </a:r>
          </a:p>
        </p:txBody>
      </p:sp>
      <p:sp>
        <p:nvSpPr>
          <p:cNvPr id="80899" name="Content Placeholder 2">
            <a:extLst>
              <a:ext uri="{FF2B5EF4-FFF2-40B4-BE49-F238E27FC236}">
                <a16:creationId xmlns:a16="http://schemas.microsoft.com/office/drawing/2014/main" id="{FFBECFB7-0E4E-4526-9592-37194D30144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68313" y="1052513"/>
            <a:ext cx="8496300" cy="5400675"/>
          </a:xfrm>
        </p:spPr>
        <p:txBody>
          <a:bodyPr/>
          <a:lstStyle/>
          <a:p>
            <a:r>
              <a:rPr lang="en-US" altLang="ro-RO" sz="2000"/>
              <a:t>Another issue: The subsampling process demands two</a:t>
            </a:r>
            <a:r>
              <a:rPr lang="ro-RO" altLang="ro-RO" sz="2000"/>
              <a:t> conversions of the image:</a:t>
            </a:r>
          </a:p>
          <a:p>
            <a:pPr lvl="1"/>
            <a:r>
              <a:rPr lang="en-US" altLang="ro-RO" sz="2000"/>
              <a:t>From the original RGB representation to an</a:t>
            </a:r>
            <a:r>
              <a:rPr lang="ro-RO" altLang="ro-RO" sz="2000"/>
              <a:t> intensity+colour (YIQ/YUV) representation , and</a:t>
            </a:r>
          </a:p>
          <a:p>
            <a:pPr lvl="1"/>
            <a:r>
              <a:rPr lang="en-US" altLang="ro-RO" sz="2000"/>
              <a:t>Then back again (YIQ/YUV {&gt; RGB) when the image</a:t>
            </a:r>
            <a:r>
              <a:rPr lang="ro-RO" altLang="ro-RO" sz="2000"/>
              <a:t> is displayed.</a:t>
            </a:r>
          </a:p>
          <a:p>
            <a:pPr lvl="1"/>
            <a:r>
              <a:rPr lang="en-US" altLang="ro-RO" sz="2000"/>
              <a:t>Conversion is done in integer arithmetic </a:t>
            </a:r>
            <a:r>
              <a:rPr lang="ro-RO" altLang="ro-RO" sz="2000"/>
              <a:t>–</a:t>
            </a:r>
            <a:r>
              <a:rPr lang="en-US" altLang="ro-RO" sz="2000"/>
              <a:t> some</a:t>
            </a:r>
            <a:r>
              <a:rPr lang="ro-RO" altLang="ro-RO" sz="2000"/>
              <a:t> round-off error is introduced.</a:t>
            </a:r>
          </a:p>
          <a:p>
            <a:pPr lvl="1"/>
            <a:r>
              <a:rPr lang="en-US" altLang="ro-RO" sz="2000"/>
              <a:t>This is a much smaller e</a:t>
            </a:r>
            <a:r>
              <a:rPr lang="ro-RO" altLang="ro-RO" sz="2000"/>
              <a:t>ff</a:t>
            </a:r>
            <a:r>
              <a:rPr lang="en-US" altLang="ro-RO" sz="2000"/>
              <a:t>ect,</a:t>
            </a:r>
          </a:p>
          <a:p>
            <a:pPr lvl="1"/>
            <a:r>
              <a:rPr lang="en-US" altLang="ro-RO" sz="2000"/>
              <a:t>But (slightly) a</a:t>
            </a:r>
            <a:r>
              <a:rPr lang="ro-RO" altLang="ro-RO" sz="2000"/>
              <a:t>ff</a:t>
            </a:r>
            <a:r>
              <a:rPr lang="en-US" altLang="ro-RO" sz="2000"/>
              <a:t>ects the colour of (typically) one or two</a:t>
            </a:r>
            <a:r>
              <a:rPr lang="ro-RO" altLang="ro-RO" sz="2000"/>
              <a:t> </a:t>
            </a:r>
            <a:r>
              <a:rPr lang="en-US" altLang="ro-RO" sz="2000"/>
              <a:t>percent of the pixels in an image.</a:t>
            </a:r>
          </a:p>
          <a:p>
            <a:r>
              <a:rPr lang="en-US" altLang="ro-RO" sz="2000"/>
              <a:t>Do not compress/recompress videos too often:</a:t>
            </a:r>
          </a:p>
          <a:p>
            <a:pPr lvl="2"/>
            <a:r>
              <a:rPr lang="ro-RO" altLang="ro-RO"/>
              <a:t>edit the original!</a:t>
            </a:r>
            <a:endParaRPr lang="en-US" alt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80DAC7-72F8-4275-A137-9CE95AD5C9F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Curs </a:t>
            </a:r>
            <a:r>
              <a:rPr lang="ro-RO"/>
              <a:t>2</a:t>
            </a:r>
            <a:r>
              <a:rPr lang="pt-BR"/>
              <a:t> - SACCDMM - Master, Sem I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FEDD52-B28E-4203-9AFA-B460DB9EE7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62DCBC-889C-4816-AE84-EB51B687D699}" type="slidenum">
              <a:rPr lang="en-US" altLang="ro-RO" smtClean="0"/>
              <a:pPr>
                <a:defRPr/>
              </a:pPr>
              <a:t>57</a:t>
            </a:fld>
            <a:r>
              <a:rPr lang="en-US" altLang="ro-RO"/>
              <a:t> </a:t>
            </a:r>
            <a:endParaRPr lang="en-US" altLang="ro-RO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>
            <a:extLst>
              <a:ext uri="{FF2B5EF4-FFF2-40B4-BE49-F238E27FC236}">
                <a16:creationId xmlns:a16="http://schemas.microsoft.com/office/drawing/2014/main" id="{6B25DA2B-DCCE-4B12-8B17-90B5A56E2CA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68313" y="188913"/>
            <a:ext cx="8567737" cy="8493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82947" name="Content Placeholder 2">
            <a:extLst>
              <a:ext uri="{FF2B5EF4-FFF2-40B4-BE49-F238E27FC236}">
                <a16:creationId xmlns:a16="http://schemas.microsoft.com/office/drawing/2014/main" id="{2D88A048-5C87-4785-819A-015BB8824C6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68313" y="1052513"/>
            <a:ext cx="8496300" cy="5400675"/>
          </a:xfrm>
        </p:spPr>
        <p:txBody>
          <a:bodyPr/>
          <a:lstStyle/>
          <a:p>
            <a:endParaRPr lang="en-US" altLang="en-US"/>
          </a:p>
        </p:txBody>
      </p:sp>
      <p:pic>
        <p:nvPicPr>
          <p:cNvPr id="82951" name="Picture 6">
            <a:extLst>
              <a:ext uri="{FF2B5EF4-FFF2-40B4-BE49-F238E27FC236}">
                <a16:creationId xmlns:a16="http://schemas.microsoft.com/office/drawing/2014/main" id="{E1EFE313-B32B-4C4D-B1A8-DE9E4288F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60648"/>
            <a:ext cx="8785226" cy="6120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586671-F615-4CF5-83E5-E44C41CE74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Curs </a:t>
            </a:r>
            <a:r>
              <a:rPr lang="ro-RO"/>
              <a:t>2</a:t>
            </a:r>
            <a:r>
              <a:rPr lang="pt-BR"/>
              <a:t> - SACCDMM - Master, Sem I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30DC95-2270-41EA-8DF2-E07A914AC2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62DCBC-889C-4816-AE84-EB51B687D699}" type="slidenum">
              <a:rPr lang="en-US" altLang="ro-RO" smtClean="0"/>
              <a:pPr>
                <a:defRPr/>
              </a:pPr>
              <a:t>58</a:t>
            </a:fld>
            <a:r>
              <a:rPr lang="en-US" altLang="ro-RO"/>
              <a:t> </a:t>
            </a:r>
            <a:endParaRPr lang="en-US" altLang="ro-RO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Date Placeholder 2">
            <a:extLst>
              <a:ext uri="{FF2B5EF4-FFF2-40B4-BE49-F238E27FC236}">
                <a16:creationId xmlns:a16="http://schemas.microsoft.com/office/drawing/2014/main" id="{EE2F50BD-CC6F-456D-97F5-99CF598D6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altLang="ro-RO"/>
              <a:t>24.02.2004</a:t>
            </a:r>
            <a:endParaRPr lang="en-US" altLang="ro-RO"/>
          </a:p>
        </p:txBody>
      </p:sp>
      <p:sp>
        <p:nvSpPr>
          <p:cNvPr id="34" name="Footer Placeholder 3">
            <a:extLst>
              <a:ext uri="{FF2B5EF4-FFF2-40B4-BE49-F238E27FC236}">
                <a16:creationId xmlns:a16="http://schemas.microsoft.com/office/drawing/2014/main" id="{C5692B8D-5C0A-41ED-849D-E9432D0E4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ro-RO"/>
              <a:t>Colour MM4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AA0154F6-EB27-41CE-8AA4-BCFA51E36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6ACBE-E3D6-435D-B072-6502E1708AED}" type="slidenum">
              <a:rPr lang="en-US" altLang="ro-RO"/>
              <a:pPr/>
              <a:t>59</a:t>
            </a:fld>
            <a:endParaRPr lang="en-US" altLang="ro-RO"/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184DD329-27A4-49D1-A3AE-F153C00458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 altLang="ro-RO"/>
              <a:t>Colour Spaces</a:t>
            </a:r>
            <a:endParaRPr lang="en-US" altLang="ro-RO"/>
          </a:p>
        </p:txBody>
      </p:sp>
      <p:graphicFrame>
        <p:nvGraphicFramePr>
          <p:cNvPr id="59475" name="Group 83">
            <a:extLst>
              <a:ext uri="{FF2B5EF4-FFF2-40B4-BE49-F238E27FC236}">
                <a16:creationId xmlns:a16="http://schemas.microsoft.com/office/drawing/2014/main" id="{7CD8109A-3667-40AE-9D0F-ABF3DCFD1F74}"/>
              </a:ext>
            </a:extLst>
          </p:cNvPr>
          <p:cNvGraphicFramePr>
            <a:graphicFrameLocks noGrp="1"/>
          </p:cNvGraphicFramePr>
          <p:nvPr/>
        </p:nvGraphicFramePr>
        <p:xfrm>
          <a:off x="76200" y="1676400"/>
          <a:ext cx="8991600" cy="5110481"/>
        </p:xfrm>
        <a:graphic>
          <a:graphicData uri="http://schemas.openxmlformats.org/drawingml/2006/table">
            <a:tbl>
              <a:tblPr/>
              <a:tblGrid>
                <a:gridCol w="2057400">
                  <a:extLst>
                    <a:ext uri="{9D8B030D-6E8A-4147-A177-3AD203B41FA5}">
                      <a16:colId xmlns:a16="http://schemas.microsoft.com/office/drawing/2014/main" val="2604714116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224149710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560739958"/>
                    </a:ext>
                  </a:extLst>
                </a:gridCol>
              </a:tblGrid>
              <a:tr h="677863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altLang="ro-RO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Models</a:t>
                      </a:r>
                      <a:endParaRPr kumimoji="0" lang="en-US" altLang="ro-RO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altLang="ro-RO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Applications</a:t>
                      </a:r>
                      <a:endParaRPr kumimoji="0" lang="en-US" altLang="ro-RO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342682"/>
                  </a:ext>
                </a:extLst>
              </a:tr>
              <a:tr h="6762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altLang="ro-RO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Colorimetirc</a:t>
                      </a:r>
                      <a:endParaRPr kumimoji="0" lang="en-US" altLang="ro-RO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altLang="ro-RO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XYZ</a:t>
                      </a:r>
                      <a:endParaRPr kumimoji="0" lang="en-US" altLang="ro-RO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altLang="ro-RO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Colorimetric calculations</a:t>
                      </a:r>
                      <a:endParaRPr kumimoji="0" lang="en-US" altLang="ro-RO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115062"/>
                  </a:ext>
                </a:extLst>
              </a:tr>
              <a:tr h="677863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altLang="ro-RO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Device-oriented</a:t>
                      </a:r>
                      <a:endParaRPr kumimoji="0" lang="en-US" altLang="ro-RO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da-DK" altLang="ro-RO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Non-uniform spaces</a:t>
                      </a:r>
                      <a:br>
                        <a:rPr kumimoji="0" lang="da-DK" altLang="ro-RO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</a:br>
                      <a:r>
                        <a:rPr kumimoji="0" lang="da-DK" altLang="ro-RO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RGB, YIQ, YCC</a:t>
                      </a:r>
                      <a:endParaRPr kumimoji="0" lang="en-US" altLang="ro-RO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altLang="ro-RO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Storage, processing, analysis, coding, color TV</a:t>
                      </a:r>
                      <a:endParaRPr kumimoji="0" lang="en-US" altLang="ro-RO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480489"/>
                  </a:ext>
                </a:extLst>
              </a:tr>
              <a:tr h="677863">
                <a:tc vMerge="1"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da-DK" altLang="ro-RO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Uniform spaces</a:t>
                      </a:r>
                      <a:br>
                        <a:rPr kumimoji="0" lang="da-DK" altLang="ro-RO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</a:br>
                      <a:r>
                        <a:rPr kumimoji="0" lang="da-DK" altLang="ro-RO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L* a* b*, L* u* v*</a:t>
                      </a:r>
                      <a:endParaRPr kumimoji="0" lang="en-US" altLang="ro-RO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altLang="ro-RO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Color difference evaluation, analysis, color management systems</a:t>
                      </a:r>
                      <a:endParaRPr kumimoji="0" lang="en-US" altLang="ro-RO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517511"/>
                  </a:ext>
                </a:extLst>
              </a:tr>
              <a:tr h="6762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altLang="ro-RO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User-oriented</a:t>
                      </a:r>
                      <a:endParaRPr kumimoji="0" lang="en-US" altLang="ro-RO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altLang="ro-RO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HSI, HSV, HSL, I1I2I3</a:t>
                      </a:r>
                      <a:endParaRPr kumimoji="0" lang="en-US" altLang="ro-RO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altLang="ro-RO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Human color perception, computer graphics</a:t>
                      </a:r>
                      <a:endParaRPr kumimoji="0" lang="en-US" altLang="ro-RO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975829"/>
                  </a:ext>
                </a:extLst>
              </a:tr>
              <a:tr h="677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altLang="ro-RO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Munsell</a:t>
                      </a:r>
                      <a:endParaRPr kumimoji="0" lang="en-US" altLang="ro-RO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ro-RO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altLang="ro-RO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Human visual system</a:t>
                      </a:r>
                      <a:endParaRPr kumimoji="0" lang="en-US" altLang="ro-RO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787898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61F9DAFF-1633-4332-9DB3-71053B3ACE5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68313" y="188913"/>
            <a:ext cx="8567737" cy="8493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o-RO" altLang="ro-RO"/>
              <a:t>Reprezentare: imagini statice</a:t>
            </a:r>
            <a:r>
              <a:rPr lang="en-US" altLang="ro-RO"/>
              <a:t> versus </a:t>
            </a:r>
            <a:r>
              <a:rPr lang="vi-VN" altLang="ro-RO"/>
              <a:t>grafic</a:t>
            </a:r>
            <a:r>
              <a:rPr lang="ro-RO" altLang="ro-RO"/>
              <a:t>ă</a:t>
            </a:r>
          </a:p>
        </p:txBody>
      </p:sp>
      <p:sp>
        <p:nvSpPr>
          <p:cNvPr id="21507" name="Content Placeholder 2">
            <a:extLst>
              <a:ext uri="{FF2B5EF4-FFF2-40B4-BE49-F238E27FC236}">
                <a16:creationId xmlns:a16="http://schemas.microsoft.com/office/drawing/2014/main" id="{F40AF664-1ACA-4754-8307-C66E96CEB0A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68313" y="1052513"/>
            <a:ext cx="6335712" cy="5400675"/>
          </a:xfrm>
        </p:spPr>
        <p:txBody>
          <a:bodyPr/>
          <a:lstStyle/>
          <a:p>
            <a:r>
              <a:rPr lang="ro-RO" altLang="ro-RO" sz="1400" b="1" i="1">
                <a:solidFill>
                  <a:srgbClr val="0433C7"/>
                </a:solidFill>
              </a:rPr>
              <a:t>grafică vectorială </a:t>
            </a:r>
            <a:r>
              <a:rPr lang="ro-RO" altLang="ro-RO" sz="1400"/>
              <a:t>= reţine informaţia structurală → modelare (vectorială/ matematică) a formelor</a:t>
            </a:r>
          </a:p>
          <a:p>
            <a:pPr lvl="1"/>
            <a:r>
              <a:rPr lang="ro-RO" altLang="ro-RO" sz="1400"/>
              <a:t>sunt formate din </a:t>
            </a:r>
            <a:r>
              <a:rPr lang="ro-RO" altLang="ro-RO" sz="1400" b="1" i="1"/>
              <a:t>obiecte</a:t>
            </a:r>
            <a:r>
              <a:rPr lang="ro-RO" altLang="ro-RO" sz="1400" i="1"/>
              <a:t> (linii, curbe, cercuri, etc.) </a:t>
            </a:r>
            <a:r>
              <a:rPr lang="ro-RO" altLang="ro-RO" sz="1400"/>
              <a:t>care au </a:t>
            </a:r>
            <a:r>
              <a:rPr lang="ro-RO" altLang="ro-RO" sz="1400" b="1" i="1"/>
              <a:t>atribute </a:t>
            </a:r>
            <a:r>
              <a:rPr lang="ro-RO" altLang="ro-RO" sz="1400" i="1"/>
              <a:t>(grosime, scară de gri, culoare, tipar de umplere, etc.)</a:t>
            </a:r>
          </a:p>
          <a:p>
            <a:pPr lvl="1"/>
            <a:r>
              <a:rPr lang="ro-RO" altLang="ro-RO" sz="1400"/>
              <a:t>sunt</a:t>
            </a:r>
            <a:r>
              <a:rPr lang="ro-RO" altLang="ro-RO" sz="1400" b="1" i="1"/>
              <a:t> revizuibile</a:t>
            </a:r>
            <a:r>
              <a:rPr lang="ro-RO" altLang="ro-RO" sz="1400"/>
              <a:t>,</a:t>
            </a:r>
            <a:r>
              <a:rPr lang="ro-RO" altLang="ro-RO" sz="1400" b="1" i="1"/>
              <a:t> </a:t>
            </a:r>
            <a:r>
              <a:rPr lang="ro-RO" altLang="ro-RO" sz="1400"/>
              <a:t>pot fi modificate, mutate, completate sau şterse.</a:t>
            </a:r>
          </a:p>
          <a:p>
            <a:pPr lvl="1"/>
            <a:r>
              <a:rPr lang="ro-RO" altLang="ro-RO" sz="1400"/>
              <a:t>obținute prin utilizarea unui </a:t>
            </a:r>
            <a:r>
              <a:rPr lang="ro-RO" altLang="ro-RO" sz="1400" b="1" i="1"/>
              <a:t>editor grafic</a:t>
            </a:r>
            <a:r>
              <a:rPr lang="ro-RO" altLang="ro-RO" sz="1400"/>
              <a:t> </a:t>
            </a:r>
          </a:p>
          <a:p>
            <a:pPr lvl="1"/>
            <a:r>
              <a:rPr lang="ro-RO" altLang="en-US" sz="1400"/>
              <a:t>Standarde grafice: OpenGL (Open Graphics Library), PHIGS, GKS</a:t>
            </a:r>
            <a:endParaRPr lang="ro-RO" altLang="ro-RO" sz="1400"/>
          </a:p>
          <a:p>
            <a:endParaRPr lang="ro-RO" altLang="ro-RO" sz="1400"/>
          </a:p>
          <a:p>
            <a:r>
              <a:rPr lang="ro-RO" altLang="ro-RO" sz="1400" b="1" i="1">
                <a:solidFill>
                  <a:srgbClr val="0433C7"/>
                </a:solidFill>
              </a:rPr>
              <a:t>imaginile statice sau bitmap</a:t>
            </a:r>
            <a:r>
              <a:rPr lang="ro-RO" altLang="ro-RO" sz="1400">
                <a:solidFill>
                  <a:srgbClr val="0433C7"/>
                </a:solidFill>
              </a:rPr>
              <a:t> </a:t>
            </a:r>
            <a:r>
              <a:rPr lang="ro-RO" altLang="ro-RO" sz="1400"/>
              <a:t>= hartă de pixeli: o înregistrare a valorii fiecărui pixel din imagine (se atribuie o valoare pentru fiecare pixel)</a:t>
            </a:r>
            <a:endParaRPr lang="ro-RO" altLang="ro-RO" sz="1200"/>
          </a:p>
          <a:p>
            <a:pPr lvl="1"/>
            <a:r>
              <a:rPr lang="ro-RO" altLang="ro-RO" sz="1400"/>
              <a:t>NU sunt</a:t>
            </a:r>
            <a:r>
              <a:rPr lang="ro-RO" altLang="ro-RO" sz="1400" b="1" i="1"/>
              <a:t> revizuibile </a:t>
            </a:r>
            <a:r>
              <a:rPr lang="ro-RO" altLang="ro-RO" sz="1400"/>
              <a:t>– se poate doar ștergere și redesenare sau procesare/ analiză conținut</a:t>
            </a:r>
          </a:p>
          <a:p>
            <a:pPr lvl="1"/>
            <a:endParaRPr lang="ro-RO" altLang="ro-RO" sz="1400"/>
          </a:p>
          <a:p>
            <a:r>
              <a:rPr lang="ro-RO" altLang="ro-RO" sz="1400" b="1" i="1">
                <a:solidFill>
                  <a:srgbClr val="0433C7"/>
                </a:solidFill>
              </a:rPr>
              <a:t>dezavantajul major ale imaginilor bitmap </a:t>
            </a:r>
            <a:r>
              <a:rPr lang="ro-RO" altLang="ro-RO" sz="1400"/>
              <a:t>constă în mărimea relativ mare a fişierelor de imagine în comparație cu grafica vectorială.</a:t>
            </a:r>
          </a:p>
          <a:p>
            <a:endParaRPr lang="ro-RO" altLang="ro-RO" sz="1400"/>
          </a:p>
          <a:p>
            <a:r>
              <a:rPr lang="ro-RO" altLang="ro-RO" sz="1400" b="1">
                <a:solidFill>
                  <a:srgbClr val="0433C7"/>
                </a:solidFill>
              </a:rPr>
              <a:t>imaginile şi grafica </a:t>
            </a:r>
            <a:r>
              <a:rPr lang="ro-RO" altLang="ro-RO" sz="1400"/>
              <a:t>sunt adesea combinate 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ro-RO" altLang="ro-RO" sz="1400"/>
              <a:t> 			=&gt; o reprezentare </a:t>
            </a:r>
            <a:r>
              <a:rPr lang="ro-RO" altLang="ro-RO" sz="1400" b="1" i="1">
                <a:solidFill>
                  <a:srgbClr val="0433C7"/>
                </a:solidFill>
              </a:rPr>
              <a:t>imagistică hibridă</a:t>
            </a:r>
            <a:r>
              <a:rPr lang="ro-RO" altLang="ro-RO" sz="1400" b="1" i="1"/>
              <a:t>.</a:t>
            </a:r>
            <a:endParaRPr lang="ro-RO" altLang="ro-RO" sz="1400"/>
          </a:p>
          <a:p>
            <a:pPr>
              <a:buFont typeface="Wingdings 2" panose="05020102010507070707" pitchFamily="18" charset="2"/>
              <a:buNone/>
            </a:pPr>
            <a:endParaRPr lang="ro-RO" altLang="ro-RO" sz="1400"/>
          </a:p>
          <a:p>
            <a:r>
              <a:rPr lang="ro-RO" altLang="ro-RO" sz="1400" b="1" i="1">
                <a:solidFill>
                  <a:srgbClr val="0433C7"/>
                </a:solidFill>
              </a:rPr>
              <a:t>c</a:t>
            </a:r>
            <a:r>
              <a:rPr lang="it-IT" altLang="ro-RO" sz="1400" b="1" i="1">
                <a:solidFill>
                  <a:srgbClr val="0433C7"/>
                </a:solidFill>
              </a:rPr>
              <a:t>onţinutul semantic al desenului</a:t>
            </a:r>
          </a:p>
          <a:p>
            <a:pPr lvl="1"/>
            <a:r>
              <a:rPr lang="vi-VN" altLang="ro-RO" sz="1400"/>
              <a:t>inclus în reprezentare</a:t>
            </a:r>
            <a:endParaRPr lang="ro-RO" altLang="ro-RO" sz="1400"/>
          </a:p>
          <a:p>
            <a:pPr>
              <a:buFont typeface="Wingdings 2" panose="05020102010507070707" pitchFamily="18" charset="2"/>
              <a:buNone/>
            </a:pPr>
            <a:endParaRPr lang="ro-RO" altLang="ro-RO" sz="1400"/>
          </a:p>
        </p:txBody>
      </p:sp>
      <p:pic>
        <p:nvPicPr>
          <p:cNvPr id="21511" name="Picture 3">
            <a:extLst>
              <a:ext uri="{FF2B5EF4-FFF2-40B4-BE49-F238E27FC236}">
                <a16:creationId xmlns:a16="http://schemas.microsoft.com/office/drawing/2014/main" id="{F80F218F-5F08-431A-A4B0-CD27012DA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1209675"/>
            <a:ext cx="1679575" cy="224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2" name="Picture 1">
            <a:extLst>
              <a:ext uri="{FF2B5EF4-FFF2-40B4-BE49-F238E27FC236}">
                <a16:creationId xmlns:a16="http://schemas.microsoft.com/office/drawing/2014/main" id="{6A467DB8-778C-4E2F-8F69-2FF3FE3DD151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3717925"/>
            <a:ext cx="1679575" cy="251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1B3E93-6503-4A4B-BFD7-9E75999F7EC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Curs </a:t>
            </a:r>
            <a:r>
              <a:rPr lang="ro-RO"/>
              <a:t>2</a:t>
            </a:r>
            <a:r>
              <a:rPr lang="pt-BR"/>
              <a:t> - SACCDMM - Master, Sem I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0D47D3-342C-4DC7-83FB-5BFF28ACDA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62DCBC-889C-4816-AE84-EB51B687D699}" type="slidenum">
              <a:rPr lang="en-US" altLang="ro-RO" smtClean="0"/>
              <a:pPr>
                <a:defRPr/>
              </a:pPr>
              <a:t>6</a:t>
            </a:fld>
            <a:r>
              <a:rPr lang="en-US" altLang="ro-RO"/>
              <a:t> </a:t>
            </a:r>
            <a:endParaRPr lang="en-US" altLang="ro-RO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>
            <a:extLst>
              <a:ext uri="{FF2B5EF4-FFF2-40B4-BE49-F238E27FC236}">
                <a16:creationId xmlns:a16="http://schemas.microsoft.com/office/drawing/2014/main" id="{D374E340-EBF4-4FC4-A219-03D87A3A14A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68313" y="188913"/>
            <a:ext cx="8567737" cy="8493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o-RO" altLang="ro-RO"/>
              <a:t>Factorul de scalare</a:t>
            </a:r>
            <a:endParaRPr lang="en-US" altLang="ro-RO"/>
          </a:p>
        </p:txBody>
      </p:sp>
      <p:sp>
        <p:nvSpPr>
          <p:cNvPr id="83971" name="Content Placeholder 2">
            <a:extLst>
              <a:ext uri="{FF2B5EF4-FFF2-40B4-BE49-F238E27FC236}">
                <a16:creationId xmlns:a16="http://schemas.microsoft.com/office/drawing/2014/main" id="{02A17D7B-6C79-44CA-93BD-F916CDA73C8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68313" y="1052513"/>
            <a:ext cx="8496300" cy="5400675"/>
          </a:xfrm>
        </p:spPr>
        <p:txBody>
          <a:bodyPr/>
          <a:lstStyle/>
          <a:p>
            <a:pPr marL="273050" lvl="2" indent="-273050">
              <a:spcBef>
                <a:spcPts val="575"/>
              </a:spcBef>
              <a:buClr>
                <a:schemeClr val="accent1"/>
              </a:buClr>
            </a:pPr>
            <a:endParaRPr lang="en-US" altLang="ro-RO"/>
          </a:p>
          <a:p>
            <a:pPr marL="273050" lvl="2" indent="-273050">
              <a:spcBef>
                <a:spcPts val="575"/>
              </a:spcBef>
              <a:buClr>
                <a:schemeClr val="accent1"/>
              </a:buClr>
            </a:pPr>
            <a:r>
              <a:rPr lang="en-US" altLang="ro-RO"/>
              <a:t>d</a:t>
            </a:r>
            <a:r>
              <a:rPr lang="ro-RO" altLang="ro-RO"/>
              <a:t>e obicei </a:t>
            </a:r>
            <a:r>
              <a:rPr lang="en-US" altLang="ro-RO"/>
              <a:t>- </a:t>
            </a:r>
            <a:r>
              <a:rPr lang="ro-RO" altLang="ro-RO"/>
              <a:t>afişarea pe un dispozitiv cu factorul de scalare 1</a:t>
            </a:r>
            <a:endParaRPr lang="en-US" altLang="ro-RO"/>
          </a:p>
          <a:p>
            <a:endParaRPr lang="ro-RO" altLang="ro-RO" sz="2000"/>
          </a:p>
          <a:p>
            <a:r>
              <a:rPr lang="ro-RO" altLang="ro-RO" sz="2000"/>
              <a:t>Factor de scalare supraunitar </a:t>
            </a:r>
          </a:p>
          <a:p>
            <a:pPr marL="547688" lvl="3" indent="-273050"/>
            <a:r>
              <a:rPr lang="en-US" altLang="ro-RO"/>
              <a:t>r</a:t>
            </a:r>
            <a:r>
              <a:rPr lang="ro-RO" altLang="ro-RO"/>
              <a:t>ezultă supraeşantionare</a:t>
            </a:r>
          </a:p>
          <a:p>
            <a:pPr marL="547688" lvl="3" indent="-273050"/>
            <a:r>
              <a:rPr lang="en-US" altLang="ro-RO"/>
              <a:t>p</a:t>
            </a:r>
            <a:r>
              <a:rPr lang="ro-RO" altLang="ro-RO"/>
              <a:t>ierderea calităţii</a:t>
            </a:r>
          </a:p>
          <a:p>
            <a:pPr lvl="1"/>
            <a:endParaRPr lang="ro-RO" altLang="ro-RO" sz="2000"/>
          </a:p>
          <a:p>
            <a:r>
              <a:rPr lang="ro-RO" altLang="ro-RO" sz="2000"/>
              <a:t>Factor de scalare subunitar</a:t>
            </a:r>
          </a:p>
          <a:p>
            <a:pPr marL="547688" lvl="3" indent="-273050"/>
            <a:r>
              <a:rPr lang="en-US" altLang="ro-RO"/>
              <a:t>s</a:t>
            </a:r>
            <a:r>
              <a:rPr lang="ro-RO" altLang="ro-RO"/>
              <a:t>ubeşantionare</a:t>
            </a:r>
          </a:p>
          <a:p>
            <a:pPr marL="547688" lvl="3" indent="-273050"/>
            <a:r>
              <a:rPr lang="en-US" altLang="ro-RO"/>
              <a:t>u</a:t>
            </a:r>
            <a:r>
              <a:rPr lang="ro-RO" altLang="ro-RO"/>
              <a:t>nii pixeli lipsesc</a:t>
            </a:r>
            <a:r>
              <a:rPr lang="en-US" altLang="ro-RO"/>
              <a:t>/sunt eliminati</a:t>
            </a:r>
            <a:endParaRPr lang="ro-RO" altLang="ro-RO"/>
          </a:p>
          <a:p>
            <a:pPr marL="547688" lvl="3" indent="-273050"/>
            <a:r>
              <a:rPr lang="en-US" altLang="ro-RO"/>
              <a:t>p</a:t>
            </a:r>
            <a:r>
              <a:rPr lang="ro-RO" altLang="ro-RO"/>
              <a:t>ot dispare</a:t>
            </a:r>
            <a:r>
              <a:rPr lang="en-US" altLang="ro-RO"/>
              <a:t>a</a:t>
            </a:r>
            <a:r>
              <a:rPr lang="ro-RO" altLang="ro-RO"/>
              <a:t> detalii</a:t>
            </a:r>
            <a:endParaRPr lang="en-US" altLang="ro-RO"/>
          </a:p>
          <a:p>
            <a:pPr marL="273050" lvl="2" indent="-273050"/>
            <a:endParaRPr lang="ro-RO" altLang="ro-RO"/>
          </a:p>
          <a:p>
            <a:r>
              <a:rPr lang="en-US" altLang="ro-RO" sz="2000"/>
              <a:t>Trebuie gasite </a:t>
            </a:r>
            <a:r>
              <a:rPr lang="ro-RO" altLang="ro-RO" sz="2000"/>
              <a:t>tehnici adecvate </a:t>
            </a:r>
            <a:endParaRPr lang="en-US" altLang="ro-RO" sz="2000"/>
          </a:p>
          <a:p>
            <a:pPr marL="547688" lvl="3" indent="-273050"/>
            <a:r>
              <a:rPr lang="ro-RO" altLang="ro-RO"/>
              <a:t>pentru supraeşantionare </a:t>
            </a:r>
            <a:r>
              <a:rPr lang="en-US" altLang="ro-RO"/>
              <a:t>/ </a:t>
            </a:r>
            <a:r>
              <a:rPr lang="ro-RO" altLang="ro-RO"/>
              <a:t>subeşantionare</a:t>
            </a:r>
            <a:r>
              <a:rPr lang="en-US" altLang="ro-RO"/>
              <a:t> </a:t>
            </a:r>
            <a:endParaRPr lang="en-GB" altLang="ro-RO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5E8F0D-0740-470A-B940-14C51664FD2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Curs </a:t>
            </a:r>
            <a:r>
              <a:rPr lang="ro-RO"/>
              <a:t>2</a:t>
            </a:r>
            <a:r>
              <a:rPr lang="pt-BR"/>
              <a:t> - SACCDMM - Master, Sem I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8B4371-CA82-4F87-8CBF-DAD74CE983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62DCBC-889C-4816-AE84-EB51B687D699}" type="slidenum">
              <a:rPr lang="en-US" altLang="ro-RO" smtClean="0"/>
              <a:pPr>
                <a:defRPr/>
              </a:pPr>
              <a:t>60</a:t>
            </a:fld>
            <a:r>
              <a:rPr lang="en-US" altLang="ro-RO"/>
              <a:t> </a:t>
            </a:r>
            <a:endParaRPr lang="en-US" altLang="ro-RO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249C6F0C-60E6-4985-A77A-51F16A41F2D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68313" y="188913"/>
            <a:ext cx="8567737" cy="8493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o-RO" altLang="ro-RO"/>
              <a:t>Metode de producere a imaginilor BITMAP</a:t>
            </a:r>
          </a:p>
        </p:txBody>
      </p:sp>
      <p:sp>
        <p:nvSpPr>
          <p:cNvPr id="22531" name="Content Placeholder 2">
            <a:extLst>
              <a:ext uri="{FF2B5EF4-FFF2-40B4-BE49-F238E27FC236}">
                <a16:creationId xmlns:a16="http://schemas.microsoft.com/office/drawing/2014/main" id="{D23DC3D9-428D-4842-BADF-D58A3E3D93D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68313" y="1052513"/>
            <a:ext cx="8496300" cy="5400675"/>
          </a:xfrm>
        </p:spPr>
        <p:txBody>
          <a:bodyPr/>
          <a:lstStyle/>
          <a:p>
            <a:r>
              <a:rPr lang="en-US" altLang="ro-RO" sz="1600"/>
              <a:t>C</a:t>
            </a:r>
            <a:r>
              <a:rPr lang="ro-RO" altLang="ro-RO" sz="1600"/>
              <a:t>aptarea </a:t>
            </a:r>
            <a:r>
              <a:rPr lang="vi-VN" altLang="ro-RO" sz="1600"/>
              <a:t>imaginilor din lumea reală</a:t>
            </a:r>
            <a:r>
              <a:rPr lang="en-US" altLang="ro-RO" sz="1600"/>
              <a:t> (</a:t>
            </a:r>
            <a:r>
              <a:rPr lang="pt-BR" altLang="ro-RO" sz="1600"/>
              <a:t>sub forma </a:t>
            </a:r>
            <a:r>
              <a:rPr lang="pt-BR" altLang="ro-RO" sz="1600" b="1"/>
              <a:t>bitmap</a:t>
            </a:r>
            <a:r>
              <a:rPr lang="ro-RO" altLang="ro-RO" sz="1600" b="1"/>
              <a:t> </a:t>
            </a:r>
            <a:r>
              <a:rPr lang="ro-RO" altLang="ro-RO" sz="1600"/>
              <a:t>– imagini scanate</a:t>
            </a:r>
            <a:r>
              <a:rPr lang="pt-BR" altLang="ro-RO" sz="1600"/>
              <a:t>)</a:t>
            </a:r>
            <a:endParaRPr lang="en-US" altLang="ro-RO" sz="1600"/>
          </a:p>
          <a:p>
            <a:pPr lvl="1"/>
            <a:r>
              <a:rPr lang="ro-RO" altLang="ro-RO" sz="1600"/>
              <a:t>cameră digitală</a:t>
            </a:r>
          </a:p>
          <a:p>
            <a:pPr lvl="1"/>
            <a:r>
              <a:rPr lang="ro-RO" altLang="ro-RO" sz="1600"/>
              <a:t>cameră analogică + placă de captură</a:t>
            </a:r>
          </a:p>
          <a:p>
            <a:pPr lvl="1"/>
            <a:r>
              <a:rPr lang="ro-RO" altLang="ro-RO" sz="1600"/>
              <a:t>scanare</a:t>
            </a:r>
          </a:p>
          <a:p>
            <a:pPr lvl="2">
              <a:buFont typeface="Symbol" panose="05050102010706020507" pitchFamily="18" charset="2"/>
              <a:buChar char="Þ"/>
            </a:pPr>
            <a:endParaRPr lang="ro-RO" altLang="ro-RO" sz="1600"/>
          </a:p>
          <a:p>
            <a:pPr algn="l"/>
            <a:r>
              <a:rPr lang="ro-RO" altLang="ro-RO" sz="1600"/>
              <a:t> Create cu asistența</a:t>
            </a:r>
            <a:r>
              <a:rPr lang="en-US" altLang="ro-RO" sz="1600"/>
              <a:t> </a:t>
            </a:r>
            <a:r>
              <a:rPr lang="pt-BR" altLang="ro-RO" sz="1600"/>
              <a:t>calculatorului = </a:t>
            </a:r>
            <a:r>
              <a:rPr lang="en-US" altLang="ro-RO" sz="1600" b="1" i="1"/>
              <a:t>i</a:t>
            </a:r>
            <a:r>
              <a:rPr lang="ro-RO" altLang="ro-RO" sz="1600" b="1" i="1"/>
              <a:t>magini sintetizate</a:t>
            </a:r>
          </a:p>
          <a:p>
            <a:pPr lvl="1"/>
            <a:r>
              <a:rPr lang="it-IT" altLang="ro-RO" sz="1600"/>
              <a:t>prin generarea automata a imaginii de către un program</a:t>
            </a:r>
          </a:p>
          <a:p>
            <a:pPr lvl="1"/>
            <a:r>
              <a:rPr lang="en-US" altLang="ro-RO" sz="1600"/>
              <a:t>utilizarea</a:t>
            </a:r>
            <a:r>
              <a:rPr lang="vi-VN" altLang="ro-RO" sz="1600"/>
              <a:t> unui</a:t>
            </a:r>
            <a:r>
              <a:rPr lang="en-US" altLang="ro-RO" sz="1600"/>
              <a:t> </a:t>
            </a:r>
            <a:r>
              <a:rPr lang="vi-VN" altLang="ro-RO" sz="1600"/>
              <a:t>program de editare specializat</a:t>
            </a:r>
            <a:endParaRPr lang="ro-RO" altLang="ro-RO" sz="1600"/>
          </a:p>
          <a:p>
            <a:pPr lvl="1"/>
            <a:r>
              <a:rPr lang="ro-RO" altLang="ro-RO" sz="1600"/>
              <a:t>captare ecran</a:t>
            </a:r>
          </a:p>
          <a:p>
            <a:pPr lvl="1"/>
            <a:r>
              <a:rPr lang="ro-RO" altLang="ro-RO" sz="1600"/>
              <a:t>conversia </a:t>
            </a:r>
            <a:r>
              <a:rPr lang="en-US" altLang="ro-RO" sz="1600"/>
              <a:t>din format</a:t>
            </a:r>
            <a:r>
              <a:rPr lang="ro-RO" altLang="ro-RO" sz="1600"/>
              <a:t> grafic la un format de tip imagine (</a:t>
            </a:r>
            <a:r>
              <a:rPr lang="en-US" altLang="ro-RO" sz="1600"/>
              <a:t>ex.</a:t>
            </a:r>
            <a:r>
              <a:rPr lang="ro-RO" altLang="ro-RO" sz="1600"/>
              <a:t> bitmap)</a:t>
            </a:r>
            <a:endParaRPr lang="en-GB" altLang="ro-RO" sz="1600"/>
          </a:p>
          <a:p>
            <a:endParaRPr lang="en-US" altLang="ro-RO" sz="1600"/>
          </a:p>
          <a:p>
            <a:r>
              <a:rPr lang="ro-RO" altLang="ro-RO" sz="1600" b="1" i="1"/>
              <a:t>Editoarele de imagine </a:t>
            </a:r>
            <a:endParaRPr lang="en-US" altLang="ro-RO" sz="1600" b="1" i="1"/>
          </a:p>
          <a:p>
            <a:pPr lvl="1"/>
            <a:r>
              <a:rPr lang="ro-RO" altLang="ro-RO" sz="1600"/>
              <a:t>sunt programe similare cu </a:t>
            </a:r>
            <a:r>
              <a:rPr lang="ro-RO" altLang="ro-RO" sz="1600" b="1" i="1"/>
              <a:t>editoarele grafice</a:t>
            </a:r>
            <a:r>
              <a:rPr lang="ro-RO" altLang="ro-RO" sz="1600"/>
              <a:t>,</a:t>
            </a:r>
            <a:r>
              <a:rPr lang="en-US" altLang="ro-RO" sz="1600"/>
              <a:t> </a:t>
            </a:r>
            <a:r>
              <a:rPr lang="ro-RO" altLang="ro-RO" sz="1600"/>
              <a:t>dar nu produc documente care rețin </a:t>
            </a:r>
            <a:r>
              <a:rPr lang="ro-RO" altLang="ro-RO" sz="1600" i="1"/>
              <a:t>conținutul semantic</a:t>
            </a:r>
            <a:r>
              <a:rPr lang="ro-RO" altLang="ro-RO" sz="1600"/>
              <a:t>.</a:t>
            </a:r>
            <a:endParaRPr lang="en-US" altLang="ro-RO" sz="1600"/>
          </a:p>
          <a:p>
            <a:pPr lvl="1"/>
            <a:r>
              <a:rPr lang="it-IT" altLang="ro-RO" sz="1600"/>
              <a:t>oferă opţiuni mai sofisticate, în special pentru aplicaţii </a:t>
            </a:r>
            <a:r>
              <a:rPr lang="ro-RO" altLang="ro-RO" sz="1600"/>
              <a:t>fotografice</a:t>
            </a:r>
            <a:r>
              <a:rPr lang="en-US" altLang="ro-RO" sz="1600"/>
              <a:t>: procesare de imagine.</a:t>
            </a:r>
            <a:endParaRPr lang="ro-RO" altLang="ro-RO" sz="1600"/>
          </a:p>
          <a:p>
            <a:pPr lvl="1"/>
            <a:endParaRPr lang="ro-RO" altLang="ro-RO" sz="1600"/>
          </a:p>
          <a:p>
            <a:r>
              <a:rPr lang="ro-RO" altLang="ro-RO" sz="1400" b="1"/>
              <a:t>„</a:t>
            </a:r>
            <a:r>
              <a:rPr lang="en-US" altLang="en-US" sz="1400" b="1"/>
              <a:t>A picture is worth a thousand words, but it uses up</a:t>
            </a:r>
            <a:r>
              <a:rPr lang="ro-RO" altLang="en-US" sz="1400" b="1"/>
              <a:t> </a:t>
            </a:r>
            <a:r>
              <a:rPr lang="en-US" altLang="en-US" sz="1400" b="1"/>
              <a:t>three thousand times the memory."</a:t>
            </a:r>
            <a:endParaRPr lang="ro-RO" altLang="ro-RO" sz="1400" b="1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971824-941E-4D2F-841A-A32D1E3D61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Curs </a:t>
            </a:r>
            <a:r>
              <a:rPr lang="ro-RO"/>
              <a:t>2</a:t>
            </a:r>
            <a:r>
              <a:rPr lang="pt-BR"/>
              <a:t> - SACCDMM - Master, Sem I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E9FAA3-15DB-42F6-BE77-E5CC238F39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62DCBC-889C-4816-AE84-EB51B687D699}" type="slidenum">
              <a:rPr lang="en-US" altLang="ro-RO" smtClean="0"/>
              <a:pPr>
                <a:defRPr/>
              </a:pPr>
              <a:t>7</a:t>
            </a:fld>
            <a:r>
              <a:rPr lang="en-US" altLang="ro-RO"/>
              <a:t> </a:t>
            </a:r>
            <a:endParaRPr lang="en-US" altLang="ro-RO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B9489054-22D2-45E0-9469-219849B2EC1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68313" y="188913"/>
            <a:ext cx="8567737" cy="8493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o-RO" altLang="en-US"/>
              <a:t>Audio</a:t>
            </a:r>
          </a:p>
        </p:txBody>
      </p:sp>
      <p:sp>
        <p:nvSpPr>
          <p:cNvPr id="23555" name="Content Placeholder 2">
            <a:extLst>
              <a:ext uri="{FF2B5EF4-FFF2-40B4-BE49-F238E27FC236}">
                <a16:creationId xmlns:a16="http://schemas.microsoft.com/office/drawing/2014/main" id="{25691151-6181-4E4B-B890-12E60CF4054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23850" y="1268413"/>
            <a:ext cx="5400675" cy="5184775"/>
          </a:xfrm>
        </p:spPr>
        <p:txBody>
          <a:bodyPr/>
          <a:lstStyle/>
          <a:p>
            <a:r>
              <a:rPr lang="en-US" altLang="en-US" sz="2000"/>
              <a:t>Input: </a:t>
            </a:r>
            <a:endParaRPr lang="ro-RO" altLang="en-US" sz="2000"/>
          </a:p>
          <a:p>
            <a:pPr lvl="1"/>
            <a:r>
              <a:rPr lang="en-US" altLang="en-US" sz="1800"/>
              <a:t>microfon</a:t>
            </a:r>
            <a:endParaRPr lang="ro-RO" altLang="en-US" sz="1800"/>
          </a:p>
          <a:p>
            <a:endParaRPr lang="ro-RO" altLang="en-US" sz="2000"/>
          </a:p>
          <a:p>
            <a:r>
              <a:rPr lang="en-US" altLang="en-US" sz="2000"/>
              <a:t>CD Quality Audio necesita </a:t>
            </a:r>
          </a:p>
          <a:p>
            <a:pPr lvl="1"/>
            <a:r>
              <a:rPr lang="en-US" altLang="en-US" sz="1800"/>
              <a:t>16-bit sampling la 44.1 KHz:</a:t>
            </a:r>
          </a:p>
          <a:p>
            <a:pPr lvl="1"/>
            <a:r>
              <a:rPr lang="en-US" altLang="en-US" sz="2000"/>
              <a:t>24-bit, 96 KHz - audiophile rates </a:t>
            </a:r>
            <a:endParaRPr lang="ro-RO" altLang="en-US" sz="2000"/>
          </a:p>
          <a:p>
            <a:pPr lvl="1"/>
            <a:endParaRPr lang="ro-RO" altLang="en-US" sz="2000"/>
          </a:p>
          <a:p>
            <a:r>
              <a:rPr lang="en-US" altLang="en-US" sz="2000"/>
              <a:t>fara compresie </a:t>
            </a:r>
            <a:r>
              <a:rPr lang="ro-RO" altLang="en-US" sz="2000"/>
              <a:t>- </a:t>
            </a:r>
            <a:r>
              <a:rPr lang="en-US" altLang="en-US" sz="2000"/>
              <a:t>1 minut de audio</a:t>
            </a:r>
            <a:endParaRPr lang="ro-RO" altLang="en-US" sz="2000"/>
          </a:p>
          <a:p>
            <a:pPr lvl="1"/>
            <a:r>
              <a:rPr lang="en-US" altLang="en-US" sz="2000"/>
              <a:t>Mono CD quality = 5</a:t>
            </a:r>
            <a:r>
              <a:rPr lang="ro-RO" altLang="en-US" sz="2000"/>
              <a:t> MB.</a:t>
            </a:r>
          </a:p>
          <a:p>
            <a:pPr lvl="1"/>
            <a:r>
              <a:rPr lang="ro-RO" altLang="en-US" sz="2000"/>
              <a:t>Stereo CD quality = 10 MB.</a:t>
            </a:r>
          </a:p>
          <a:p>
            <a:pPr lvl="1"/>
            <a:endParaRPr lang="ro-RO" altLang="en-US" sz="2000"/>
          </a:p>
          <a:p>
            <a:r>
              <a:rPr lang="en-US" altLang="en-US" sz="2000"/>
              <a:t>In general semnalul audio este comprimat </a:t>
            </a:r>
            <a:endParaRPr lang="ro-RO" altLang="en-US" sz="2000"/>
          </a:p>
          <a:p>
            <a:pPr lvl="1"/>
            <a:r>
              <a:rPr lang="ro-RO" altLang="en-US" sz="1800"/>
              <a:t>e</a:t>
            </a:r>
            <a:r>
              <a:rPr lang="en-US" altLang="en-US" sz="1800"/>
              <a:t>.g. MP3, AAC, Flac, Ogg Vorbis</a:t>
            </a:r>
            <a:endParaRPr lang="ro-RO" altLang="en-US" sz="1800"/>
          </a:p>
          <a:p>
            <a:endParaRPr lang="ro-RO" altLang="en-US" sz="2000"/>
          </a:p>
        </p:txBody>
      </p:sp>
      <p:pic>
        <p:nvPicPr>
          <p:cNvPr id="23559" name="Picture 7">
            <a:extLst>
              <a:ext uri="{FF2B5EF4-FFF2-40B4-BE49-F238E27FC236}">
                <a16:creationId xmlns:a16="http://schemas.microsoft.com/office/drawing/2014/main" id="{63FFBC83-4DA1-420B-8ADB-A47D03772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02"/>
          <a:stretch>
            <a:fillRect/>
          </a:stretch>
        </p:blipFill>
        <p:spPr bwMode="auto">
          <a:xfrm>
            <a:off x="5867400" y="1484313"/>
            <a:ext cx="3055938" cy="397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7D9F14-0B91-44C3-B48C-58C8B2C8A9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Curs </a:t>
            </a:r>
            <a:r>
              <a:rPr lang="ro-RO"/>
              <a:t>2</a:t>
            </a:r>
            <a:r>
              <a:rPr lang="pt-BR"/>
              <a:t> - SACCDMM - Master, Sem I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1C4FE6-9474-471F-8537-3F21048F2D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62DCBC-889C-4816-AE84-EB51B687D699}" type="slidenum">
              <a:rPr lang="en-US" altLang="ro-RO" smtClean="0"/>
              <a:pPr>
                <a:defRPr/>
              </a:pPr>
              <a:t>8</a:t>
            </a:fld>
            <a:r>
              <a:rPr lang="en-US" altLang="ro-RO"/>
              <a:t> </a:t>
            </a:r>
            <a:endParaRPr lang="en-US" altLang="ro-RO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222EB473-94D8-4186-9C40-A4DFDE75B0C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68313" y="188913"/>
            <a:ext cx="8567737" cy="8493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o-RO" altLang="en-US"/>
              <a:t>Video</a:t>
            </a:r>
          </a:p>
        </p:txBody>
      </p:sp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84C27EC4-B8C7-40E2-B3C8-A6ADE12F5C1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68313" y="1052513"/>
            <a:ext cx="8496300" cy="5400675"/>
          </a:xfrm>
        </p:spPr>
        <p:txBody>
          <a:bodyPr/>
          <a:lstStyle/>
          <a:p>
            <a:r>
              <a:rPr lang="en-US" altLang="en-US" sz="1600"/>
              <a:t>Input: video camera</a:t>
            </a:r>
            <a:endParaRPr lang="ro-RO" altLang="en-US" sz="1600"/>
          </a:p>
          <a:p>
            <a:endParaRPr lang="ro-RO" altLang="en-US" sz="1600"/>
          </a:p>
          <a:p>
            <a:r>
              <a:rPr lang="en-US" altLang="en-US" sz="1600"/>
              <a:t>O secventa video (raw) poate fi vazuta ca o serie de imagini statice</a:t>
            </a:r>
          </a:p>
          <a:p>
            <a:pPr lvl="1"/>
            <a:r>
              <a:rPr lang="en-US" altLang="en-US" sz="1600"/>
              <a:t>in general - 25, 30 sau 50 cadre pe secunda.</a:t>
            </a:r>
          </a:p>
          <a:p>
            <a:pPr lvl="1"/>
            <a:endParaRPr lang="ro-RO" altLang="en-US" sz="1600"/>
          </a:p>
          <a:p>
            <a:r>
              <a:rPr lang="en-US" altLang="en-US" sz="1600"/>
              <a:t>Stocate comprim</a:t>
            </a:r>
            <a:r>
              <a:rPr lang="ro-RO" altLang="en-US" sz="1600"/>
              <a:t>a</a:t>
            </a:r>
            <a:r>
              <a:rPr lang="en-US" altLang="en-US" sz="1600"/>
              <a:t>t</a:t>
            </a:r>
            <a:r>
              <a:rPr lang="ro-RO" altLang="en-US" sz="1600"/>
              <a:t>: </a:t>
            </a:r>
            <a:endParaRPr lang="en-US" altLang="en-US" sz="1600"/>
          </a:p>
          <a:p>
            <a:pPr lvl="1"/>
            <a:r>
              <a:rPr lang="ro-RO" altLang="en-US" sz="1600"/>
              <a:t>Mpeg, H.26x, etc.</a:t>
            </a:r>
            <a:endParaRPr lang="en-US" altLang="en-US" sz="1600"/>
          </a:p>
          <a:p>
            <a:endParaRPr lang="ro-RO" altLang="en-US" sz="1600"/>
          </a:p>
          <a:p>
            <a:endParaRPr lang="ro-RO" altLang="en-US" sz="1600"/>
          </a:p>
          <a:p>
            <a:endParaRPr lang="en-US" altLang="en-US" sz="1600"/>
          </a:p>
          <a:p>
            <a:endParaRPr lang="ro-RO" altLang="en-US" sz="1600"/>
          </a:p>
        </p:txBody>
      </p:sp>
      <p:pic>
        <p:nvPicPr>
          <p:cNvPr id="24583" name="Picture 6">
            <a:extLst>
              <a:ext uri="{FF2B5EF4-FFF2-40B4-BE49-F238E27FC236}">
                <a16:creationId xmlns:a16="http://schemas.microsoft.com/office/drawing/2014/main" id="{2B8AD9A4-980D-42C0-BA7A-C678CE328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" y="3429000"/>
            <a:ext cx="2559050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4" name="Picture 7">
            <a:extLst>
              <a:ext uri="{FF2B5EF4-FFF2-40B4-BE49-F238E27FC236}">
                <a16:creationId xmlns:a16="http://schemas.microsoft.com/office/drawing/2014/main" id="{C77ED5CC-2C61-46AF-BB5E-89E1C667D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413" y="3429000"/>
            <a:ext cx="2560637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5" name="Picture 9">
            <a:extLst>
              <a:ext uri="{FF2B5EF4-FFF2-40B4-BE49-F238E27FC236}">
                <a16:creationId xmlns:a16="http://schemas.microsoft.com/office/drawing/2014/main" id="{43613DE6-58B7-44F3-B473-53980671E4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450" y="3429000"/>
            <a:ext cx="2560638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6" name="Picture 8">
            <a:extLst>
              <a:ext uri="{FF2B5EF4-FFF2-40B4-BE49-F238E27FC236}">
                <a16:creationId xmlns:a16="http://schemas.microsoft.com/office/drawing/2014/main" id="{E20AD73D-636D-4053-9CF0-BF83540E7D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5013325"/>
            <a:ext cx="2560637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7" name="Picture 10">
            <a:extLst>
              <a:ext uri="{FF2B5EF4-FFF2-40B4-BE49-F238E27FC236}">
                <a16:creationId xmlns:a16="http://schemas.microsoft.com/office/drawing/2014/main" id="{0FA5F736-51CF-4CDA-9B79-2E45CD3B8F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588" y="5013325"/>
            <a:ext cx="2559050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8" name="Picture 11">
            <a:extLst>
              <a:ext uri="{FF2B5EF4-FFF2-40B4-BE49-F238E27FC236}">
                <a16:creationId xmlns:a16="http://schemas.microsoft.com/office/drawing/2014/main" id="{E40DF367-1B0A-4211-89E7-DAEB8377F6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975" y="5013325"/>
            <a:ext cx="2560638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F763F1-4441-4151-A606-167E5C37FAB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Curs </a:t>
            </a:r>
            <a:r>
              <a:rPr lang="ro-RO"/>
              <a:t>2</a:t>
            </a:r>
            <a:r>
              <a:rPr lang="pt-BR"/>
              <a:t> - SACCDMM - Master, Sem I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929C24-0C54-4A90-B224-23087B0231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62DCBC-889C-4816-AE84-EB51B687D699}" type="slidenum">
              <a:rPr lang="en-US" altLang="ro-RO" smtClean="0"/>
              <a:pPr>
                <a:defRPr/>
              </a:pPr>
              <a:t>9</a:t>
            </a:fld>
            <a:r>
              <a:rPr lang="en-US" altLang="ro-RO"/>
              <a:t> </a:t>
            </a:r>
            <a:endParaRPr lang="en-US" altLang="ro-RO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chilibru">
  <a:themeElements>
    <a:clrScheme name="Particularizare 5">
      <a:dk1>
        <a:srgbClr val="000000"/>
      </a:dk1>
      <a:lt1>
        <a:srgbClr val="FFFFFF"/>
      </a:lt1>
      <a:dk2>
        <a:srgbClr val="03378B"/>
      </a:dk2>
      <a:lt2>
        <a:srgbClr val="FFFFFF"/>
      </a:lt2>
      <a:accent1>
        <a:srgbClr val="99B1FD"/>
      </a:accent1>
      <a:accent2>
        <a:srgbClr val="969696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5078FC"/>
      </a:hlink>
      <a:folHlink>
        <a:srgbClr val="969696"/>
      </a:folHlink>
    </a:clrScheme>
    <a:fontScheme name="Office cla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chilibru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4744</TotalTime>
  <Words>4015</Words>
  <Application>Microsoft Office PowerPoint</Application>
  <PresentationFormat>On-screen Show (4:3)</PresentationFormat>
  <Paragraphs>580</Paragraphs>
  <Slides>60</Slides>
  <Notes>9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Echilibru</vt:lpstr>
      <vt:lpstr>Sisteme avansate de codare și compresie a datelor multimedia Curs 2 – Curs introductiv</vt:lpstr>
      <vt:lpstr>Reprezentarea informației - Multimedia</vt:lpstr>
      <vt:lpstr>HyperText și HyperMedia</vt:lpstr>
      <vt:lpstr>Reprezentarea digitală a informaţiilor multimedia</vt:lpstr>
      <vt:lpstr>Reprezentare: Text</vt:lpstr>
      <vt:lpstr>Reprezentare: imagini statice versus grafică</vt:lpstr>
      <vt:lpstr>Metode de producere a imaginilor BITMAP</vt:lpstr>
      <vt:lpstr>Audio</vt:lpstr>
      <vt:lpstr>Video</vt:lpstr>
      <vt:lpstr>Reprezentarea informației: Culoarea</vt:lpstr>
      <vt:lpstr>Adâncimea de culoare</vt:lpstr>
      <vt:lpstr>Adâncimea de culoare</vt:lpstr>
      <vt:lpstr>Indexarea culorilor - Colour Look-Up Tables (LUTs)</vt:lpstr>
      <vt:lpstr>Spaţiul necesar stocării BMP</vt:lpstr>
      <vt:lpstr>Indexarea culorilor</vt:lpstr>
      <vt:lpstr>PowerPoint Presentation</vt:lpstr>
      <vt:lpstr>Utilizând hărți de culoare/indexarea culorii</vt:lpstr>
      <vt:lpstr>Utilizând hărți de culoare/indexarea culorii</vt:lpstr>
      <vt:lpstr>Paleta de  culori</vt:lpstr>
      <vt:lpstr>Cuantizarea culorii/ Indexarea culorii</vt:lpstr>
      <vt:lpstr>Cuantizare uniforma/ Cuantizare optimală</vt:lpstr>
      <vt:lpstr> Metode de cuantizare vizuala</vt:lpstr>
      <vt:lpstr>Cuantizarea culorii/ Indexarea culorii</vt:lpstr>
      <vt:lpstr>Cuantizarea cu zgomot pseudo-aleator (“dither”) </vt:lpstr>
      <vt:lpstr>Cuantizare fără și cu zgomot pseudoaleator</vt:lpstr>
      <vt:lpstr>Cuantizare fără și cu zgomot pseudoaleator</vt:lpstr>
      <vt:lpstr>PowerPoint Presentation</vt:lpstr>
      <vt:lpstr>PowerPoint Presentation</vt:lpstr>
      <vt:lpstr>Spaţiul culorilor RGB</vt:lpstr>
      <vt:lpstr>Spaţii de culoare</vt:lpstr>
      <vt:lpstr>Spaţii de culoare</vt:lpstr>
      <vt:lpstr>Transformari liniare ale spatiului RGB</vt:lpstr>
      <vt:lpstr>YIQ Colour Model</vt:lpstr>
      <vt:lpstr>RGB vs  YIQ</vt:lpstr>
      <vt:lpstr>YUV Color Model</vt:lpstr>
      <vt:lpstr>YCrCb Colour Model</vt:lpstr>
      <vt:lpstr>RGB vs  YCbCr</vt:lpstr>
      <vt:lpstr>PowerPoint Presentation</vt:lpstr>
      <vt:lpstr>PowerPoint Presentation</vt:lpstr>
      <vt:lpstr>Spatii de culoare - transformari neliniare</vt:lpstr>
      <vt:lpstr>CIE Colour Model</vt:lpstr>
      <vt:lpstr>Atributele perceptuale ale culorii</vt:lpstr>
      <vt:lpstr>Spaţiul de culoare – CMYK</vt:lpstr>
      <vt:lpstr>Exemplificare Spații de Culoare</vt:lpstr>
      <vt:lpstr>PowerPoint Presentation</vt:lpstr>
      <vt:lpstr>PowerPoint Presentation</vt:lpstr>
      <vt:lpstr>PowerPoint Presentation</vt:lpstr>
      <vt:lpstr>PowerPoint Presentation</vt:lpstr>
      <vt:lpstr>Summary of Colour</vt:lpstr>
      <vt:lpstr>Types of Colour Video Signals</vt:lpstr>
      <vt:lpstr>Chroma Subsampling</vt:lpstr>
      <vt:lpstr>How to Chroma Subsample?</vt:lpstr>
      <vt:lpstr>Chroma Subsampling Examples</vt:lpstr>
      <vt:lpstr>Chroma Subsampling: How to Compute?</vt:lpstr>
      <vt:lpstr>Chroma Subsampling: How to Compute?</vt:lpstr>
      <vt:lpstr>PowerPoint Presentation</vt:lpstr>
      <vt:lpstr>Chroma Subsampling Errors - Integer Rounding Errors</vt:lpstr>
      <vt:lpstr>PowerPoint Presentation</vt:lpstr>
      <vt:lpstr>Colour Spaces</vt:lpstr>
      <vt:lpstr>Factorul de scalare</vt:lpstr>
    </vt:vector>
  </TitlesOfParts>
  <Company>CTMED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Bogdan ORZA</dc:creator>
  <cp:lastModifiedBy>Camelia Florea</cp:lastModifiedBy>
  <cp:revision>383</cp:revision>
  <cp:lastPrinted>2019-01-29T11:32:09Z</cp:lastPrinted>
  <dcterms:created xsi:type="dcterms:W3CDTF">2004-09-08T08:04:57Z</dcterms:created>
  <dcterms:modified xsi:type="dcterms:W3CDTF">2019-10-14T16:24:00Z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TC010875781033</vt:lpwstr>
  </property>
</Properties>
</file>